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02"/>
  </p:notesMasterIdLst>
  <p:sldIdLst>
    <p:sldId id="256" r:id="rId2"/>
    <p:sldId id="257" r:id="rId3"/>
    <p:sldId id="258" r:id="rId4"/>
    <p:sldId id="259" r:id="rId5"/>
    <p:sldId id="392" r:id="rId6"/>
    <p:sldId id="393" r:id="rId7"/>
    <p:sldId id="394" r:id="rId8"/>
    <p:sldId id="286" r:id="rId9"/>
    <p:sldId id="261" r:id="rId10"/>
    <p:sldId id="262" r:id="rId11"/>
    <p:sldId id="263" r:id="rId12"/>
    <p:sldId id="266" r:id="rId13"/>
    <p:sldId id="280" r:id="rId14"/>
    <p:sldId id="281" r:id="rId15"/>
    <p:sldId id="282" r:id="rId16"/>
    <p:sldId id="283" r:id="rId17"/>
    <p:sldId id="284" r:id="rId18"/>
    <p:sldId id="285" r:id="rId19"/>
    <p:sldId id="268" r:id="rId20"/>
    <p:sldId id="272" r:id="rId21"/>
    <p:sldId id="274" r:id="rId22"/>
    <p:sldId id="307" r:id="rId23"/>
    <p:sldId id="308" r:id="rId24"/>
    <p:sldId id="368" r:id="rId25"/>
    <p:sldId id="275" r:id="rId26"/>
    <p:sldId id="277" r:id="rId27"/>
    <p:sldId id="369" r:id="rId28"/>
    <p:sldId id="296" r:id="rId29"/>
    <p:sldId id="306" r:id="rId30"/>
    <p:sldId id="298" r:id="rId31"/>
    <p:sldId id="300" r:id="rId32"/>
    <p:sldId id="299" r:id="rId33"/>
    <p:sldId id="301" r:id="rId34"/>
    <p:sldId id="302" r:id="rId35"/>
    <p:sldId id="303" r:id="rId36"/>
    <p:sldId id="304" r:id="rId37"/>
    <p:sldId id="314" r:id="rId38"/>
    <p:sldId id="305" r:id="rId39"/>
    <p:sldId id="371" r:id="rId40"/>
    <p:sldId id="311" r:id="rId41"/>
    <p:sldId id="317" r:id="rId42"/>
    <p:sldId id="318" r:id="rId43"/>
    <p:sldId id="320" r:id="rId44"/>
    <p:sldId id="321" r:id="rId45"/>
    <p:sldId id="322" r:id="rId46"/>
    <p:sldId id="323" r:id="rId47"/>
    <p:sldId id="324" r:id="rId48"/>
    <p:sldId id="326" r:id="rId49"/>
    <p:sldId id="327" r:id="rId50"/>
    <p:sldId id="328" r:id="rId51"/>
    <p:sldId id="329" r:id="rId52"/>
    <p:sldId id="330" r:id="rId53"/>
    <p:sldId id="331" r:id="rId54"/>
    <p:sldId id="333" r:id="rId55"/>
    <p:sldId id="334" r:id="rId56"/>
    <p:sldId id="335" r:id="rId57"/>
    <p:sldId id="372" r:id="rId58"/>
    <p:sldId id="336" r:id="rId59"/>
    <p:sldId id="337" r:id="rId60"/>
    <p:sldId id="341" r:id="rId61"/>
    <p:sldId id="342" r:id="rId62"/>
    <p:sldId id="343" r:id="rId63"/>
    <p:sldId id="338" r:id="rId64"/>
    <p:sldId id="339" r:id="rId65"/>
    <p:sldId id="340" r:id="rId66"/>
    <p:sldId id="344" r:id="rId67"/>
    <p:sldId id="373" r:id="rId68"/>
    <p:sldId id="374" r:id="rId69"/>
    <p:sldId id="375" r:id="rId70"/>
    <p:sldId id="376" r:id="rId71"/>
    <p:sldId id="377" r:id="rId72"/>
    <p:sldId id="378" r:id="rId73"/>
    <p:sldId id="379" r:id="rId74"/>
    <p:sldId id="380" r:id="rId75"/>
    <p:sldId id="381" r:id="rId76"/>
    <p:sldId id="345" r:id="rId77"/>
    <p:sldId id="382" r:id="rId78"/>
    <p:sldId id="347" r:id="rId79"/>
    <p:sldId id="383" r:id="rId80"/>
    <p:sldId id="384" r:id="rId81"/>
    <p:sldId id="395" r:id="rId82"/>
    <p:sldId id="386" r:id="rId83"/>
    <p:sldId id="350" r:id="rId84"/>
    <p:sldId id="387" r:id="rId85"/>
    <p:sldId id="388" r:id="rId86"/>
    <p:sldId id="390" r:id="rId87"/>
    <p:sldId id="355" r:id="rId88"/>
    <p:sldId id="351" r:id="rId89"/>
    <p:sldId id="359" r:id="rId90"/>
    <p:sldId id="356" r:id="rId91"/>
    <p:sldId id="367" r:id="rId92"/>
    <p:sldId id="313" r:id="rId93"/>
    <p:sldId id="361" r:id="rId94"/>
    <p:sldId id="365" r:id="rId95"/>
    <p:sldId id="362" r:id="rId96"/>
    <p:sldId id="364" r:id="rId97"/>
    <p:sldId id="363" r:id="rId98"/>
    <p:sldId id="366" r:id="rId99"/>
    <p:sldId id="315" r:id="rId100"/>
    <p:sldId id="316"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53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18C13D-2B3F-42C3-B83D-5B01E1232990}" type="datetimeFigureOut">
              <a:rPr lang="en-US" smtClean="0"/>
              <a:t>5/29/2013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DC6CAD-3638-4FCF-97B9-8FF04A76638B}" type="slidenum">
              <a:rPr lang="en-US" smtClean="0"/>
              <a:t>‹#›</a:t>
            </a:fld>
            <a:endParaRPr lang="en-US"/>
          </a:p>
        </p:txBody>
      </p:sp>
    </p:spTree>
    <p:extLst>
      <p:ext uri="{BB962C8B-B14F-4D97-AF65-F5344CB8AC3E}">
        <p14:creationId xmlns:p14="http://schemas.microsoft.com/office/powerpoint/2010/main" val="125287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they called me a fag”</a:t>
            </a:r>
            <a:endParaRPr lang="en-US" dirty="0"/>
          </a:p>
        </p:txBody>
      </p:sp>
      <p:sp>
        <p:nvSpPr>
          <p:cNvPr id="4" name="Slide Number Placeholder 3"/>
          <p:cNvSpPr>
            <a:spLocks noGrp="1"/>
          </p:cNvSpPr>
          <p:nvPr>
            <p:ph type="sldNum" sz="quarter" idx="10"/>
          </p:nvPr>
        </p:nvSpPr>
        <p:spPr/>
        <p:txBody>
          <a:bodyPr/>
          <a:lstStyle/>
          <a:p>
            <a:fld id="{C5DC6CAD-3638-4FCF-97B9-8FF04A76638B}" type="slidenum">
              <a:rPr lang="en-US" smtClean="0"/>
              <a:t>10</a:t>
            </a:fld>
            <a:endParaRPr lang="en-US"/>
          </a:p>
        </p:txBody>
      </p:sp>
    </p:spTree>
    <p:extLst>
      <p:ext uri="{BB962C8B-B14F-4D97-AF65-F5344CB8AC3E}">
        <p14:creationId xmlns:p14="http://schemas.microsoft.com/office/powerpoint/2010/main" val="399137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a:t>
            </a:r>
            <a:r>
              <a:rPr lang="en-US" baseline="0" dirty="0" smtClean="0"/>
              <a:t> to talk about: Cribs – large indexes of what each person typically said</a:t>
            </a:r>
          </a:p>
          <a:p>
            <a:r>
              <a:rPr lang="en-US" baseline="0" dirty="0" smtClean="0"/>
              <a:t>Chit-chat in the clear from Enigma operators</a:t>
            </a:r>
          </a:p>
          <a:p>
            <a:r>
              <a:rPr lang="en-US" baseline="0" dirty="0" smtClean="0"/>
              <a:t>‘continuations’ and times</a:t>
            </a:r>
          </a:p>
          <a:p>
            <a:r>
              <a:rPr lang="en-US" baseline="0" dirty="0" smtClean="0"/>
              <a:t>Turned agent – Treasure – sent long messages that were enciphered in both Dockyard Cipher and Enigma – handy </a:t>
            </a:r>
          </a:p>
          <a:p>
            <a:r>
              <a:rPr lang="en-US" baseline="0" dirty="0" smtClean="0"/>
              <a:t>Initially broken because first three characters and next three characters were encrypted the same way</a:t>
            </a:r>
          </a:p>
          <a:p>
            <a:r>
              <a:rPr lang="en-US" baseline="0" dirty="0" smtClean="0"/>
              <a:t>“Gardening” – planting cribs during important events, </a:t>
            </a:r>
            <a:r>
              <a:rPr lang="en-US" baseline="0" dirty="0" err="1" smtClean="0"/>
              <a:t>eg</a:t>
            </a:r>
            <a:r>
              <a:rPr lang="en-US" baseline="0" dirty="0" smtClean="0"/>
              <a:t>, planting mines in a carefully chosen position such that the message about them would contain a needed word</a:t>
            </a:r>
          </a:p>
          <a:p>
            <a:r>
              <a:rPr lang="en-US" baseline="0" dirty="0" smtClean="0"/>
              <a:t>No letter would ever decrypt to itself</a:t>
            </a:r>
          </a:p>
          <a:p>
            <a:r>
              <a:rPr lang="en-US" baseline="0" dirty="0" smtClean="0"/>
              <a:t>The same rotor wheel couldn’t be used in adjacent positions</a:t>
            </a:r>
          </a:p>
          <a:p>
            <a:r>
              <a:rPr lang="en-US" baseline="0" dirty="0" smtClean="0"/>
              <a:t>Every German operative in Britain was either captured or turned</a:t>
            </a:r>
            <a:endParaRPr lang="en-US" dirty="0"/>
          </a:p>
        </p:txBody>
      </p:sp>
      <p:sp>
        <p:nvSpPr>
          <p:cNvPr id="4" name="Slide Number Placeholder 3"/>
          <p:cNvSpPr>
            <a:spLocks noGrp="1"/>
          </p:cNvSpPr>
          <p:nvPr>
            <p:ph type="sldNum" sz="quarter" idx="10"/>
          </p:nvPr>
        </p:nvSpPr>
        <p:spPr/>
        <p:txBody>
          <a:bodyPr/>
          <a:lstStyle/>
          <a:p>
            <a:fld id="{C5DC6CAD-3638-4FCF-97B9-8FF04A76638B}" type="slidenum">
              <a:rPr lang="en-US" smtClean="0"/>
              <a:t>11</a:t>
            </a:fld>
            <a:endParaRPr lang="en-US"/>
          </a:p>
        </p:txBody>
      </p:sp>
    </p:spTree>
    <p:extLst>
      <p:ext uri="{BB962C8B-B14F-4D97-AF65-F5344CB8AC3E}">
        <p14:creationId xmlns:p14="http://schemas.microsoft.com/office/powerpoint/2010/main" val="2225259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Picture 4" descr="image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2670353"/>
            <a:ext cx="7772400" cy="944385"/>
          </a:xfrm>
        </p:spPr>
        <p:txBody>
          <a:bodyPr anchor="b"/>
          <a:lstStyle>
            <a:lvl1pPr algn="l">
              <a:defRPr b="1" i="0">
                <a:solidFill>
                  <a:schemeClr val="bg1"/>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614738"/>
            <a:ext cx="7086600" cy="893232"/>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a:xfrm>
            <a:off x="180313" y="6490229"/>
            <a:ext cx="2406765" cy="365125"/>
          </a:xfrm>
        </p:spPr>
        <p:txBody>
          <a:bodyPr/>
          <a:lstStyle>
            <a:lvl1pPr>
              <a:defRPr sz="900">
                <a:solidFill>
                  <a:srgbClr val="2D71B5"/>
                </a:solidFill>
                <a:latin typeface="Arial Narrow"/>
                <a:cs typeface="Arial Narrow"/>
              </a:defRPr>
            </a:lvl1pPr>
          </a:lstStyle>
          <a:p>
            <a:fld id="{ED38AB31-8220-4D97-9F5A-25BD6C1BEF9E}" type="slidenum">
              <a:rPr lang="en-US" smtClean="0"/>
              <a:t>‹#›</a:t>
            </a:fld>
            <a:endParaRPr lang="en-US"/>
          </a:p>
        </p:txBody>
      </p:sp>
      <p:pic>
        <p:nvPicPr>
          <p:cNvPr id="9" name="Picture 8"/>
          <p:cNvPicPr>
            <a:picLocks noChangeAspect="1"/>
          </p:cNvPicPr>
          <p:nvPr/>
        </p:nvPicPr>
        <p:blipFill>
          <a:blip r:embed="rId3"/>
          <a:stretch>
            <a:fillRect/>
          </a:stretch>
        </p:blipFill>
        <p:spPr>
          <a:xfrm>
            <a:off x="699399" y="310135"/>
            <a:ext cx="7642565" cy="15285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958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180616" y="6490030"/>
            <a:ext cx="3424868"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10509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98588"/>
            <a:ext cx="4038600" cy="509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98588"/>
            <a:ext cx="4038600" cy="509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147025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98588"/>
            <a:ext cx="4040188" cy="48005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78646"/>
            <a:ext cx="4040188" cy="46157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98588"/>
            <a:ext cx="4041775" cy="48005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78646"/>
            <a:ext cx="4041775" cy="46157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64687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1447245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231341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7363F1F-ADBF-4FAE-A422-131859708330}" type="datetimeFigureOut">
              <a:rPr lang="en-US" smtClean="0"/>
              <a:t>5/29/2013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3318494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alpha val="50000"/>
          </a:schemeClr>
        </a:solidFill>
        <a:effectLst/>
      </p:bgPr>
    </p:bg>
    <p:spTree>
      <p:nvGrpSpPr>
        <p:cNvPr id="1" name=""/>
        <p:cNvGrpSpPr/>
        <p:nvPr/>
      </p:nvGrpSpPr>
      <p:grpSpPr>
        <a:xfrm>
          <a:off x="0" y="0"/>
          <a:ext cx="0" cy="0"/>
          <a:chOff x="0" y="0"/>
          <a:chExt cx="0" cy="0"/>
        </a:xfrm>
      </p:grpSpPr>
      <p:pic>
        <p:nvPicPr>
          <p:cNvPr id="14" name="Picture 13" descr="fin.png"/>
          <p:cNvPicPr>
            <a:picLocks noChangeAspect="1"/>
          </p:cNvPicPr>
          <p:nvPr/>
        </p:nvPicPr>
        <p:blipFill rotWithShape="1">
          <a:blip r:embed="rId9">
            <a:alphaModFix amt="19000"/>
            <a:extLst>
              <a:ext uri="{28A0092B-C50C-407E-A947-70E740481C1C}">
                <a14:useLocalDpi xmlns:a14="http://schemas.microsoft.com/office/drawing/2010/main" val="0"/>
              </a:ext>
            </a:extLst>
          </a:blip>
          <a:srcRect r="17384" b="12003"/>
          <a:stretch/>
        </p:blipFill>
        <p:spPr>
          <a:xfrm>
            <a:off x="4136184" y="1524000"/>
            <a:ext cx="5007816" cy="5334000"/>
          </a:xfrm>
          <a:prstGeom prst="rect">
            <a:avLst/>
          </a:prstGeom>
        </p:spPr>
      </p:pic>
      <p:sp>
        <p:nvSpPr>
          <p:cNvPr id="2" name="Title Placeholder 1"/>
          <p:cNvSpPr>
            <a:spLocks noGrp="1"/>
          </p:cNvSpPr>
          <p:nvPr>
            <p:ph type="title"/>
          </p:nvPr>
        </p:nvSpPr>
        <p:spPr>
          <a:xfrm>
            <a:off x="457200" y="0"/>
            <a:ext cx="8229600" cy="11350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98588"/>
            <a:ext cx="8229600" cy="50958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11668" y="6494402"/>
            <a:ext cx="2613882" cy="365125"/>
          </a:xfrm>
          <a:prstGeom prst="rect">
            <a:avLst/>
          </a:prstGeom>
        </p:spPr>
        <p:txBody>
          <a:bodyPr vert="horz" lIns="91440" tIns="45720" rIns="91440" bIns="45720" rtlCol="0" anchor="ctr"/>
          <a:lstStyle>
            <a:lvl1pPr algn="l">
              <a:defRPr sz="1000">
                <a:solidFill>
                  <a:srgbClr val="2D71B5"/>
                </a:solidFill>
                <a:latin typeface="Arial Narrow"/>
                <a:cs typeface="Arial Narrow"/>
              </a:defRPr>
            </a:lvl1pPr>
          </a:lstStyle>
          <a:p>
            <a:fld id="{ED38AB31-8220-4D97-9F5A-25BD6C1BEF9E}" type="slidenum">
              <a:rPr lang="en-US" smtClean="0"/>
              <a:t>‹#›</a:t>
            </a:fld>
            <a:endParaRPr lang="en-US"/>
          </a:p>
        </p:txBody>
      </p:sp>
      <p:cxnSp>
        <p:nvCxnSpPr>
          <p:cNvPr id="5" name="Straight Connector 4"/>
          <p:cNvCxnSpPr/>
          <p:nvPr/>
        </p:nvCxnSpPr>
        <p:spPr>
          <a:xfrm>
            <a:off x="457200" y="1142212"/>
            <a:ext cx="82296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55477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xStyles>
    <p:titleStyle>
      <a:lvl1pPr algn="l" defTabSz="457200" rtl="0" eaLnBrk="1" latinLnBrk="0" hangingPunct="1">
        <a:spcBef>
          <a:spcPct val="0"/>
        </a:spcBef>
        <a:buNone/>
        <a:defRPr sz="4000" b="1" kern="1200">
          <a:solidFill>
            <a:schemeClr val="accent1"/>
          </a:solidFill>
          <a:latin typeface="Arial Narrow"/>
          <a:ea typeface="+mj-ea"/>
          <a:cs typeface="Arial Narrow"/>
        </a:defRPr>
      </a:lvl1pPr>
    </p:titleStyle>
    <p:bodyStyle>
      <a:lvl1pPr marL="342900" indent="-342900" algn="l" defTabSz="457200" rtl="0" eaLnBrk="1" latinLnBrk="0" hangingPunct="1">
        <a:spcBef>
          <a:spcPct val="20000"/>
        </a:spcBef>
        <a:buClr>
          <a:srgbClr val="2D71B5"/>
        </a:buClr>
        <a:buFont typeface="Arial"/>
        <a:buChar char="•"/>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Clr>
          <a:srgbClr val="2D71B5"/>
        </a:buClr>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Clr>
          <a:srgbClr val="2D71B5"/>
        </a:buClr>
        <a:buFont typeface="Arial"/>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www.github.com/iagox86" TargetMode="External"/><Relationship Id="rId3" Type="http://schemas.openxmlformats.org/officeDocument/2006/relationships/hyperlink" Target="http://www.leviathansecurity.com/" TargetMode="External"/><Relationship Id="rId7" Type="http://schemas.openxmlformats.org/officeDocument/2006/relationships/hyperlink" Target="https://www.github.com/iagox86/unzipher" TargetMode="External"/><Relationship Id="rId2" Type="http://schemas.openxmlformats.org/officeDocument/2006/relationships/hyperlink" Target="http://www.skullsecurity.org/" TargetMode="External"/><Relationship Id="rId1" Type="http://schemas.openxmlformats.org/officeDocument/2006/relationships/slideLayout" Target="../slideLayouts/slideLayout2.xml"/><Relationship Id="rId6" Type="http://schemas.openxmlformats.org/officeDocument/2006/relationships/hyperlink" Target="https://www.github.com/iagox86/hash_extender" TargetMode="External"/><Relationship Id="rId5" Type="http://schemas.openxmlformats.org/officeDocument/2006/relationships/hyperlink" Target="https://www.github.com/iagox86/poracle" TargetMode="External"/><Relationship Id="rId4" Type="http://schemas.openxmlformats.org/officeDocument/2006/relationships/hyperlink" Target="https://www.github.com/iagox86/prephix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ron.bowes@leviathansecurity.com" TargetMode="External"/><Relationship Id="rId2" Type="http://schemas.openxmlformats.org/officeDocument/2006/relationships/hyperlink" Target="http://www.skullsecurity.org/"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github.com/iagox86/prephixe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happybearsoftware.com/you-are-dangerously-bad-at-cryptography.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cs.berkeley.edu/~daw/teaching/cs261-f12/misc/if.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1800"/>
            <a:ext cx="7772400" cy="1470025"/>
          </a:xfrm>
        </p:spPr>
        <p:txBody>
          <a:bodyPr/>
          <a:lstStyle/>
          <a:p>
            <a:r>
              <a:rPr lang="en-US" dirty="0" smtClean="0"/>
              <a:t>Why is crypto so hard to get right?</a:t>
            </a:r>
            <a:endParaRPr lang="en-US" dirty="0"/>
          </a:p>
        </p:txBody>
      </p:sp>
      <p:sp>
        <p:nvSpPr>
          <p:cNvPr id="3" name="Subtitle 2"/>
          <p:cNvSpPr>
            <a:spLocks noGrp="1"/>
          </p:cNvSpPr>
          <p:nvPr>
            <p:ph type="subTitle" idx="1"/>
          </p:nvPr>
        </p:nvSpPr>
        <p:spPr>
          <a:xfrm>
            <a:off x="1371600" y="4727575"/>
            <a:ext cx="6400800" cy="1752600"/>
          </a:xfrm>
        </p:spPr>
        <p:txBody>
          <a:bodyPr>
            <a:normAutofit/>
          </a:bodyPr>
          <a:lstStyle/>
          <a:p>
            <a:r>
              <a:rPr lang="en-US" dirty="0" smtClean="0"/>
              <a:t>Ron Bowes, Leviathan Security Group</a:t>
            </a:r>
          </a:p>
          <a:p>
            <a:r>
              <a:rPr lang="en-US" dirty="0" err="1" smtClean="0"/>
              <a:t>Sharkfest</a:t>
            </a:r>
            <a:r>
              <a:rPr lang="en-US" dirty="0" smtClean="0"/>
              <a:t> 2013</a:t>
            </a:r>
            <a:endParaRPr lang="en-US" dirty="0"/>
          </a:p>
        </p:txBody>
      </p:sp>
    </p:spTree>
    <p:extLst>
      <p:ext uri="{BB962C8B-B14F-4D97-AF65-F5344CB8AC3E}">
        <p14:creationId xmlns:p14="http://schemas.microsoft.com/office/powerpoint/2010/main" val="2133218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Caesar – World War II: No developments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6649"/>
            <a:ext cx="9144000" cy="42377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91761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Links + Contact info</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Me:</a:t>
            </a:r>
          </a:p>
          <a:p>
            <a:pPr lvl="1"/>
            <a:r>
              <a:rPr lang="en-US" dirty="0" smtClean="0"/>
              <a:t>Ron Bowes &lt;ron.bowes@leviathansecurity.com&gt;</a:t>
            </a:r>
          </a:p>
          <a:p>
            <a:pPr lvl="1"/>
            <a:r>
              <a:rPr lang="en-US" dirty="0" smtClean="0"/>
              <a:t>@iagox86</a:t>
            </a:r>
          </a:p>
          <a:p>
            <a:pPr lvl="1"/>
            <a:r>
              <a:rPr lang="en-US" dirty="0" smtClean="0">
                <a:hlinkClick r:id="rId2"/>
              </a:rPr>
              <a:t>http://www.skullsecurity.org</a:t>
            </a:r>
            <a:endParaRPr lang="en-US" dirty="0" smtClean="0"/>
          </a:p>
          <a:p>
            <a:pPr lvl="1"/>
            <a:r>
              <a:rPr lang="en-US" dirty="0" smtClean="0">
                <a:hlinkClick r:id="rId3"/>
              </a:rPr>
              <a:t>http://www.leviathansecurity.com</a:t>
            </a:r>
            <a:endParaRPr lang="en-US" dirty="0" smtClean="0"/>
          </a:p>
          <a:p>
            <a:r>
              <a:rPr lang="en-US" smtClean="0"/>
              <a:t>Tools:</a:t>
            </a:r>
            <a:endParaRPr lang="en-US" dirty="0" smtClean="0"/>
          </a:p>
          <a:p>
            <a:pPr lvl="1"/>
            <a:r>
              <a:rPr lang="en-US" dirty="0" smtClean="0">
                <a:hlinkClick r:id="rId4"/>
              </a:rPr>
              <a:t>https://www.github.com/iagox86/prephixer</a:t>
            </a:r>
            <a:r>
              <a:rPr lang="en-US" dirty="0" smtClean="0"/>
              <a:t> </a:t>
            </a:r>
          </a:p>
          <a:p>
            <a:pPr lvl="1"/>
            <a:r>
              <a:rPr lang="en-US" dirty="0">
                <a:hlinkClick r:id="rId5"/>
              </a:rPr>
              <a:t>https://</a:t>
            </a:r>
            <a:r>
              <a:rPr lang="en-US" dirty="0" smtClean="0">
                <a:hlinkClick r:id="rId5"/>
              </a:rPr>
              <a:t>www.github.com/iagox86/poracle</a:t>
            </a:r>
            <a:endParaRPr lang="en-US" dirty="0" smtClean="0"/>
          </a:p>
          <a:p>
            <a:pPr lvl="1"/>
            <a:r>
              <a:rPr lang="en-US" dirty="0">
                <a:hlinkClick r:id="rId6"/>
              </a:rPr>
              <a:t>https://</a:t>
            </a:r>
            <a:r>
              <a:rPr lang="en-US" dirty="0" smtClean="0">
                <a:hlinkClick r:id="rId6"/>
              </a:rPr>
              <a:t>www.github.com/iagox86/hash_extender</a:t>
            </a:r>
            <a:r>
              <a:rPr lang="en-US" dirty="0" smtClean="0"/>
              <a:t> </a:t>
            </a:r>
          </a:p>
          <a:p>
            <a:pPr lvl="1"/>
            <a:r>
              <a:rPr lang="en-US" dirty="0">
                <a:hlinkClick r:id="rId7"/>
              </a:rPr>
              <a:t>https://</a:t>
            </a:r>
            <a:r>
              <a:rPr lang="en-US" dirty="0" smtClean="0">
                <a:hlinkClick r:id="rId7"/>
              </a:rPr>
              <a:t>www.github.com/iagox86/unzipher</a:t>
            </a:r>
            <a:r>
              <a:rPr lang="en-US" dirty="0" smtClean="0"/>
              <a:t> </a:t>
            </a:r>
          </a:p>
          <a:p>
            <a:r>
              <a:rPr lang="en-US" dirty="0" smtClean="0"/>
              <a:t>This talk will be on </a:t>
            </a:r>
            <a:r>
              <a:rPr lang="en-US" dirty="0" smtClean="0">
                <a:hlinkClick r:id="rId8"/>
              </a:rPr>
              <a:t>https://www.github.com/iagox86</a:t>
            </a:r>
            <a:r>
              <a:rPr lang="en-US" dirty="0" smtClean="0"/>
              <a:t> as well</a:t>
            </a:r>
          </a:p>
          <a:p>
            <a:endParaRPr lang="en-US" dirty="0" smtClean="0"/>
          </a:p>
          <a:p>
            <a:endParaRPr lang="en-US" dirty="0"/>
          </a:p>
        </p:txBody>
      </p:sp>
    </p:spTree>
    <p:extLst>
      <p:ext uri="{BB962C8B-B14F-4D97-AF65-F5344CB8AC3E}">
        <p14:creationId xmlns:p14="http://schemas.microsoft.com/office/powerpoint/2010/main" val="4232121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 War II: Enigma Machine</a:t>
            </a:r>
            <a:endParaRPr lang="en-US" dirty="0"/>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41363"/>
            <a:ext cx="4267844" cy="2280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590" y="1372112"/>
            <a:ext cx="4204010" cy="224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90" y="3810000"/>
            <a:ext cx="5334000" cy="27651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52480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Let’s get more modern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395" y="1524000"/>
            <a:ext cx="6502400" cy="5130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43896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1970s: DES was invented!</a:t>
            </a:r>
            <a:endParaRPr lang="en-US" dirty="0"/>
          </a:p>
        </p:txBody>
      </p:sp>
      <p:sp>
        <p:nvSpPr>
          <p:cNvPr id="3" name="Content Placeholder 2"/>
          <p:cNvSpPr>
            <a:spLocks noGrp="1"/>
          </p:cNvSpPr>
          <p:nvPr>
            <p:ph idx="1"/>
          </p:nvPr>
        </p:nvSpPr>
        <p:spPr>
          <a:xfrm>
            <a:off x="457200" y="1600200"/>
            <a:ext cx="8229600" cy="1676400"/>
          </a:xfrm>
        </p:spPr>
        <p:txBody>
          <a:bodyPr/>
          <a:lstStyle/>
          <a:p>
            <a:r>
              <a:rPr lang="en-US" dirty="0" smtClean="0"/>
              <a:t>A symmetric-key block cipher</a:t>
            </a:r>
          </a:p>
          <a:p>
            <a:r>
              <a:rPr lang="en-US" dirty="0" smtClean="0"/>
              <a:t>Message could be decrypted by the intended recipient and everybody who’s stolen the key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777089"/>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3507521"/>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9" name="Straight Arrow Connector 8"/>
          <p:cNvCxnSpPr/>
          <p:nvPr/>
        </p:nvCxnSpPr>
        <p:spPr>
          <a:xfrm>
            <a:off x="2514600" y="4191001"/>
            <a:ext cx="2971800"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5" idx="0"/>
          </p:cNvCxnSpPr>
          <p:nvPr/>
        </p:nvCxnSpPr>
        <p:spPr>
          <a:xfrm>
            <a:off x="3543300" y="4191001"/>
            <a:ext cx="0" cy="1350122"/>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5541123"/>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p:cNvSpPr txBox="1"/>
          <p:nvPr/>
        </p:nvSpPr>
        <p:spPr>
          <a:xfrm>
            <a:off x="2611244" y="3821669"/>
            <a:ext cx="2514600" cy="369332"/>
          </a:xfrm>
          <a:prstGeom prst="rect">
            <a:avLst/>
          </a:prstGeom>
          <a:noFill/>
        </p:spPr>
        <p:txBody>
          <a:bodyPr wrap="square" rtlCol="0">
            <a:spAutoFit/>
          </a:bodyPr>
          <a:lstStyle/>
          <a:p>
            <a:r>
              <a:rPr lang="en-US" dirty="0" smtClean="0"/>
              <a:t>E(“This cereal sucks”)</a:t>
            </a:r>
            <a:endParaRPr lang="en-US" dirty="0"/>
          </a:p>
        </p:txBody>
      </p:sp>
      <p:sp>
        <p:nvSpPr>
          <p:cNvPr id="17" name="TextBox 16"/>
          <p:cNvSpPr txBox="1"/>
          <p:nvPr/>
        </p:nvSpPr>
        <p:spPr>
          <a:xfrm>
            <a:off x="6400800" y="5171791"/>
            <a:ext cx="838200" cy="369332"/>
          </a:xfrm>
          <a:prstGeom prst="rect">
            <a:avLst/>
          </a:prstGeom>
          <a:noFill/>
        </p:spPr>
        <p:txBody>
          <a:bodyPr wrap="square" rtlCol="0">
            <a:spAutoFit/>
          </a:bodyPr>
          <a:lstStyle/>
          <a:p>
            <a:r>
              <a:rPr lang="en-US" dirty="0" smtClean="0"/>
              <a:t>“Bob”</a:t>
            </a:r>
            <a:endParaRPr lang="en-US" dirty="0"/>
          </a:p>
        </p:txBody>
      </p:sp>
      <p:sp>
        <p:nvSpPr>
          <p:cNvPr id="18" name="TextBox 17"/>
          <p:cNvSpPr txBox="1"/>
          <p:nvPr/>
        </p:nvSpPr>
        <p:spPr>
          <a:xfrm>
            <a:off x="2286000" y="6475425"/>
            <a:ext cx="3429000" cy="369332"/>
          </a:xfrm>
          <a:prstGeom prst="rect">
            <a:avLst/>
          </a:prstGeom>
          <a:noFill/>
        </p:spPr>
        <p:txBody>
          <a:bodyPr wrap="square" rtlCol="0">
            <a:spAutoFit/>
          </a:bodyPr>
          <a:lstStyle/>
          <a:p>
            <a:r>
              <a:rPr lang="en-US" dirty="0" smtClean="0"/>
              <a:t>“Eve” (aka, guy who stole the key)</a:t>
            </a:r>
            <a:endParaRPr lang="en-US" dirty="0"/>
          </a:p>
        </p:txBody>
      </p:sp>
      <p:sp>
        <p:nvSpPr>
          <p:cNvPr id="19" name="TextBox 18"/>
          <p:cNvSpPr txBox="1"/>
          <p:nvPr/>
        </p:nvSpPr>
        <p:spPr>
          <a:xfrm>
            <a:off x="1219200" y="4987125"/>
            <a:ext cx="1295400" cy="369332"/>
          </a:xfrm>
          <a:prstGeom prst="rect">
            <a:avLst/>
          </a:prstGeom>
          <a:noFill/>
        </p:spPr>
        <p:txBody>
          <a:bodyPr wrap="square" rtlCol="0">
            <a:spAutoFit/>
          </a:bodyPr>
          <a:lstStyle/>
          <a:p>
            <a:r>
              <a:rPr lang="en-US" dirty="0" smtClean="0"/>
              <a:t>“Alice”</a:t>
            </a:r>
            <a:endParaRPr lang="en-US" dirty="0"/>
          </a:p>
        </p:txBody>
      </p:sp>
    </p:spTree>
    <p:extLst>
      <p:ext uri="{BB962C8B-B14F-4D97-AF65-F5344CB8AC3E}">
        <p14:creationId xmlns:p14="http://schemas.microsoft.com/office/powerpoint/2010/main" val="2757642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1970s: Along came DH and RSA</a:t>
            </a:r>
            <a:endParaRPr lang="en-US" dirty="0"/>
          </a:p>
        </p:txBody>
      </p:sp>
      <p:sp>
        <p:nvSpPr>
          <p:cNvPr id="3" name="Content Placeholder 2"/>
          <p:cNvSpPr>
            <a:spLocks noGrp="1"/>
          </p:cNvSpPr>
          <p:nvPr>
            <p:ph idx="1"/>
          </p:nvPr>
        </p:nvSpPr>
        <p:spPr>
          <a:xfrm>
            <a:off x="457200" y="1600200"/>
            <a:ext cx="8229600" cy="1447799"/>
          </a:xfrm>
        </p:spPr>
        <p:txBody>
          <a:bodyPr>
            <a:normAutofit/>
          </a:bodyPr>
          <a:lstStyle/>
          <a:p>
            <a:r>
              <a:rPr lang="en-US" dirty="0" smtClean="0"/>
              <a:t>Now both parties have to exchange keys with “Eve” (or each other) before they can communicate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595977"/>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1051" y="3562578"/>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p:nvPr/>
        </p:nvCxnSpPr>
        <p:spPr>
          <a:xfrm>
            <a:off x="1676400" y="4132792"/>
            <a:ext cx="1905000"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676400" y="4595026"/>
            <a:ext cx="1905000"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400" y="3901138"/>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7745451" y="5226848"/>
            <a:ext cx="838200" cy="369332"/>
          </a:xfrm>
          <a:prstGeom prst="rect">
            <a:avLst/>
          </a:prstGeom>
          <a:noFill/>
        </p:spPr>
        <p:txBody>
          <a:bodyPr wrap="square" rtlCol="0">
            <a:spAutoFit/>
          </a:bodyPr>
          <a:lstStyle/>
          <a:p>
            <a:r>
              <a:rPr lang="en-US" dirty="0" smtClean="0"/>
              <a:t>“Bob”</a:t>
            </a:r>
            <a:endParaRPr lang="en-US" dirty="0"/>
          </a:p>
        </p:txBody>
      </p:sp>
      <p:sp>
        <p:nvSpPr>
          <p:cNvPr id="11" name="TextBox 10"/>
          <p:cNvSpPr txBox="1"/>
          <p:nvPr/>
        </p:nvSpPr>
        <p:spPr>
          <a:xfrm>
            <a:off x="3721720" y="4975294"/>
            <a:ext cx="762000" cy="369332"/>
          </a:xfrm>
          <a:prstGeom prst="rect">
            <a:avLst/>
          </a:prstGeom>
          <a:noFill/>
        </p:spPr>
        <p:txBody>
          <a:bodyPr wrap="square" rtlCol="0">
            <a:spAutoFit/>
          </a:bodyPr>
          <a:lstStyle/>
          <a:p>
            <a:r>
              <a:rPr lang="en-US" dirty="0" smtClean="0"/>
              <a:t>“Eve”</a:t>
            </a:r>
            <a:endParaRPr lang="en-US" dirty="0"/>
          </a:p>
        </p:txBody>
      </p:sp>
      <p:sp>
        <p:nvSpPr>
          <p:cNvPr id="12" name="TextBox 11"/>
          <p:cNvSpPr txBox="1"/>
          <p:nvPr/>
        </p:nvSpPr>
        <p:spPr>
          <a:xfrm>
            <a:off x="457200" y="4806013"/>
            <a:ext cx="1295400" cy="369332"/>
          </a:xfrm>
          <a:prstGeom prst="rect">
            <a:avLst/>
          </a:prstGeom>
          <a:noFill/>
        </p:spPr>
        <p:txBody>
          <a:bodyPr wrap="square" rtlCol="0">
            <a:spAutoFit/>
          </a:bodyPr>
          <a:lstStyle/>
          <a:p>
            <a:r>
              <a:rPr lang="en-US" dirty="0" smtClean="0"/>
              <a:t>“Alice”</a:t>
            </a:r>
            <a:endParaRPr lang="en-US" dirty="0"/>
          </a:p>
        </p:txBody>
      </p:sp>
      <p:cxnSp>
        <p:nvCxnSpPr>
          <p:cNvPr id="16" name="Straight Arrow Connector 15"/>
          <p:cNvCxnSpPr/>
          <p:nvPr/>
        </p:nvCxnSpPr>
        <p:spPr>
          <a:xfrm>
            <a:off x="5105400" y="4669607"/>
            <a:ext cx="1725651"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05400" y="4126433"/>
            <a:ext cx="1657350" cy="1"/>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62600" y="3757101"/>
            <a:ext cx="609600" cy="369332"/>
          </a:xfrm>
          <a:prstGeom prst="rect">
            <a:avLst/>
          </a:prstGeom>
          <a:noFill/>
        </p:spPr>
        <p:txBody>
          <a:bodyPr wrap="square" rtlCol="0">
            <a:spAutoFit/>
          </a:bodyPr>
          <a:lstStyle/>
          <a:p>
            <a:r>
              <a:rPr lang="en-US" dirty="0" err="1" smtClean="0"/>
              <a:t>K</a:t>
            </a:r>
            <a:r>
              <a:rPr lang="en-US" baseline="-25000" dirty="0" err="1" smtClean="0"/>
              <a:t>bob</a:t>
            </a:r>
            <a:endParaRPr lang="en-US" baseline="-25000" dirty="0"/>
          </a:p>
        </p:txBody>
      </p:sp>
      <p:sp>
        <p:nvSpPr>
          <p:cNvPr id="23" name="TextBox 22"/>
          <p:cNvSpPr txBox="1"/>
          <p:nvPr/>
        </p:nvSpPr>
        <p:spPr>
          <a:xfrm>
            <a:off x="2362200" y="4562784"/>
            <a:ext cx="609600" cy="369332"/>
          </a:xfrm>
          <a:prstGeom prst="rect">
            <a:avLst/>
          </a:prstGeom>
          <a:noFill/>
        </p:spPr>
        <p:txBody>
          <a:bodyPr wrap="square" rtlCol="0">
            <a:spAutoFit/>
          </a:bodyPr>
          <a:lstStyle/>
          <a:p>
            <a:r>
              <a:rPr lang="en-US" dirty="0" err="1" smtClean="0"/>
              <a:t>K</a:t>
            </a:r>
            <a:r>
              <a:rPr lang="en-US" baseline="-25000" dirty="0" err="1" smtClean="0"/>
              <a:t>eve</a:t>
            </a:r>
            <a:endParaRPr lang="en-US" baseline="-25000" dirty="0"/>
          </a:p>
        </p:txBody>
      </p:sp>
      <p:sp>
        <p:nvSpPr>
          <p:cNvPr id="24" name="TextBox 23"/>
          <p:cNvSpPr txBox="1"/>
          <p:nvPr/>
        </p:nvSpPr>
        <p:spPr>
          <a:xfrm>
            <a:off x="2324100" y="3758418"/>
            <a:ext cx="609600" cy="369332"/>
          </a:xfrm>
          <a:prstGeom prst="rect">
            <a:avLst/>
          </a:prstGeom>
          <a:noFill/>
        </p:spPr>
        <p:txBody>
          <a:bodyPr wrap="square" rtlCol="0">
            <a:spAutoFit/>
          </a:bodyPr>
          <a:lstStyle/>
          <a:p>
            <a:r>
              <a:rPr lang="en-US" dirty="0" err="1" smtClean="0"/>
              <a:t>K</a:t>
            </a:r>
            <a:r>
              <a:rPr lang="en-US" baseline="-25000" dirty="0" err="1" smtClean="0"/>
              <a:t>alice</a:t>
            </a:r>
            <a:endParaRPr lang="en-US" baseline="-25000" dirty="0"/>
          </a:p>
        </p:txBody>
      </p:sp>
      <p:sp>
        <p:nvSpPr>
          <p:cNvPr id="25" name="TextBox 24"/>
          <p:cNvSpPr txBox="1"/>
          <p:nvPr/>
        </p:nvSpPr>
        <p:spPr>
          <a:xfrm>
            <a:off x="5590478" y="4669607"/>
            <a:ext cx="686729" cy="369332"/>
          </a:xfrm>
          <a:prstGeom prst="rect">
            <a:avLst/>
          </a:prstGeom>
          <a:noFill/>
        </p:spPr>
        <p:txBody>
          <a:bodyPr wrap="square" rtlCol="0">
            <a:spAutoFit/>
          </a:bodyPr>
          <a:lstStyle/>
          <a:p>
            <a:r>
              <a:rPr lang="en-US" dirty="0" err="1" smtClean="0"/>
              <a:t>K</a:t>
            </a:r>
            <a:r>
              <a:rPr lang="en-US" baseline="-25000" dirty="0" err="1" smtClean="0"/>
              <a:t>eve</a:t>
            </a:r>
            <a:endParaRPr lang="en-US" baseline="-25000" dirty="0"/>
          </a:p>
        </p:txBody>
      </p:sp>
    </p:spTree>
    <p:extLst>
      <p:ext uri="{BB962C8B-B14F-4D97-AF65-F5344CB8AC3E}">
        <p14:creationId xmlns:p14="http://schemas.microsoft.com/office/powerpoint/2010/main" val="2277836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1990s: Certification Authorities</a:t>
            </a:r>
            <a:endParaRPr lang="en-US" dirty="0"/>
          </a:p>
        </p:txBody>
      </p:sp>
      <p:sp>
        <p:nvSpPr>
          <p:cNvPr id="3" name="Content Placeholder 2"/>
          <p:cNvSpPr>
            <a:spLocks noGrp="1"/>
          </p:cNvSpPr>
          <p:nvPr>
            <p:ph idx="1"/>
          </p:nvPr>
        </p:nvSpPr>
        <p:spPr>
          <a:xfrm>
            <a:off x="457200" y="1600201"/>
            <a:ext cx="8229600" cy="1207882"/>
          </a:xfrm>
        </p:spPr>
        <p:txBody>
          <a:bodyPr/>
          <a:lstStyle/>
          <a:p>
            <a:pPr algn="r"/>
            <a:r>
              <a:rPr lang="en-US" dirty="0" smtClean="0"/>
              <a:t>Now you can see if any of 100s of companies thinks the “Bob” is actually “Bob”</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6040" y="2808082"/>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3272" y="5059527"/>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976837"/>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3534182" y="6400800"/>
            <a:ext cx="838200" cy="369332"/>
          </a:xfrm>
          <a:prstGeom prst="rect">
            <a:avLst/>
          </a:prstGeom>
          <a:noFill/>
        </p:spPr>
        <p:txBody>
          <a:bodyPr wrap="square" rtlCol="0">
            <a:spAutoFit/>
          </a:bodyPr>
          <a:lstStyle/>
          <a:p>
            <a:r>
              <a:rPr lang="en-US" dirty="0" smtClean="0"/>
              <a:t>“Bob”</a:t>
            </a:r>
            <a:endParaRPr lang="en-US" dirty="0"/>
          </a:p>
        </p:txBody>
      </p:sp>
      <p:sp>
        <p:nvSpPr>
          <p:cNvPr id="10" name="TextBox 9"/>
          <p:cNvSpPr txBox="1"/>
          <p:nvPr/>
        </p:nvSpPr>
        <p:spPr>
          <a:xfrm>
            <a:off x="494371" y="3885368"/>
            <a:ext cx="762000" cy="369332"/>
          </a:xfrm>
          <a:prstGeom prst="rect">
            <a:avLst/>
          </a:prstGeom>
          <a:noFill/>
        </p:spPr>
        <p:txBody>
          <a:bodyPr wrap="square" rtlCol="0">
            <a:spAutoFit/>
          </a:bodyPr>
          <a:lstStyle/>
          <a:p>
            <a:r>
              <a:rPr lang="en-US" dirty="0" smtClean="0"/>
              <a:t>“Eve”</a:t>
            </a:r>
            <a:endParaRPr lang="en-US" dirty="0"/>
          </a:p>
        </p:txBody>
      </p:sp>
      <p:sp>
        <p:nvSpPr>
          <p:cNvPr id="11" name="TextBox 10"/>
          <p:cNvSpPr txBox="1"/>
          <p:nvPr/>
        </p:nvSpPr>
        <p:spPr>
          <a:xfrm>
            <a:off x="3711498" y="3896358"/>
            <a:ext cx="1295400" cy="369332"/>
          </a:xfrm>
          <a:prstGeom prst="rect">
            <a:avLst/>
          </a:prstGeom>
          <a:noFill/>
        </p:spPr>
        <p:txBody>
          <a:bodyPr wrap="square" rtlCol="0">
            <a:spAutoFit/>
          </a:bodyPr>
          <a:lstStyle/>
          <a:p>
            <a:r>
              <a:rPr lang="en-US" dirty="0" smtClean="0"/>
              <a:t>“Alice”</a:t>
            </a:r>
            <a:endParaRPr lang="en-US" dirty="0"/>
          </a:p>
        </p:txBody>
      </p:sp>
      <p:cxnSp>
        <p:nvCxnSpPr>
          <p:cNvPr id="12" name="Straight Arrow Connector 11"/>
          <p:cNvCxnSpPr/>
          <p:nvPr/>
        </p:nvCxnSpPr>
        <p:spPr>
          <a:xfrm>
            <a:off x="1828800" y="3355610"/>
            <a:ext cx="1667821" cy="10713"/>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78076" y="3366323"/>
            <a:ext cx="1979923"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34993" y="2986278"/>
            <a:ext cx="686729" cy="369332"/>
          </a:xfrm>
          <a:prstGeom prst="rect">
            <a:avLst/>
          </a:prstGeom>
          <a:noFill/>
        </p:spPr>
        <p:txBody>
          <a:bodyPr wrap="square" rtlCol="0">
            <a:spAutoFit/>
          </a:bodyPr>
          <a:lstStyle/>
          <a:p>
            <a:r>
              <a:rPr lang="en-US" dirty="0" err="1" smtClean="0"/>
              <a:t>K</a:t>
            </a:r>
            <a:r>
              <a:rPr lang="en-US" baseline="-25000" dirty="0" err="1" smtClean="0"/>
              <a:t>eve</a:t>
            </a:r>
            <a:endParaRPr lang="en-US" baseline="-25000" dirty="0"/>
          </a:p>
        </p:txBody>
      </p:sp>
      <p:sp>
        <p:nvSpPr>
          <p:cNvPr id="20" name="TextBox 19"/>
          <p:cNvSpPr txBox="1"/>
          <p:nvPr/>
        </p:nvSpPr>
        <p:spPr>
          <a:xfrm>
            <a:off x="4765870" y="2976837"/>
            <a:ext cx="2437123" cy="368060"/>
          </a:xfrm>
          <a:prstGeom prst="rect">
            <a:avLst/>
          </a:prstGeom>
          <a:noFill/>
        </p:spPr>
        <p:txBody>
          <a:bodyPr wrap="square" rtlCol="0">
            <a:spAutoFit/>
          </a:bodyPr>
          <a:lstStyle/>
          <a:p>
            <a:r>
              <a:rPr lang="en-US" dirty="0" smtClean="0"/>
              <a:t>Is this </a:t>
            </a:r>
            <a:r>
              <a:rPr lang="en-US" dirty="0" err="1" smtClean="0"/>
              <a:t>K</a:t>
            </a:r>
            <a:r>
              <a:rPr lang="en-US" baseline="-25000" dirty="0" err="1" smtClean="0"/>
              <a:t>bob</a:t>
            </a:r>
            <a:r>
              <a:rPr lang="en-US" dirty="0" smtClean="0"/>
              <a:t>?</a:t>
            </a:r>
            <a:endParaRPr lang="en-US" dirty="0"/>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3312" y="2667000"/>
            <a:ext cx="1819751" cy="20223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3" name="Straight Arrow Connector 22"/>
          <p:cNvCxnSpPr/>
          <p:nvPr/>
        </p:nvCxnSpPr>
        <p:spPr>
          <a:xfrm flipH="1">
            <a:off x="4819768" y="3678174"/>
            <a:ext cx="1870964"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878076" y="3731011"/>
            <a:ext cx="2437123" cy="368060"/>
          </a:xfrm>
          <a:prstGeom prst="rect">
            <a:avLst/>
          </a:prstGeom>
          <a:noFill/>
        </p:spPr>
        <p:txBody>
          <a:bodyPr wrap="square" rtlCol="0">
            <a:spAutoFit/>
          </a:bodyPr>
          <a:lstStyle/>
          <a:p>
            <a:r>
              <a:rPr lang="en-US" dirty="0" smtClean="0"/>
              <a:t>Sure, whatever</a:t>
            </a:r>
            <a:endParaRPr lang="en-US" dirty="0"/>
          </a:p>
        </p:txBody>
      </p:sp>
      <p:sp>
        <p:nvSpPr>
          <p:cNvPr id="28" name="TextBox 27"/>
          <p:cNvSpPr txBox="1"/>
          <p:nvPr/>
        </p:nvSpPr>
        <p:spPr>
          <a:xfrm>
            <a:off x="2478357" y="4689348"/>
            <a:ext cx="1066800" cy="369332"/>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3856296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1990s: WEP</a:t>
            </a:r>
            <a:endParaRPr lang="en-US" dirty="0"/>
          </a:p>
        </p:txBody>
      </p:sp>
      <p:sp>
        <p:nvSpPr>
          <p:cNvPr id="3" name="Content Placeholder 2"/>
          <p:cNvSpPr>
            <a:spLocks noGrp="1"/>
          </p:cNvSpPr>
          <p:nvPr>
            <p:ph idx="1"/>
          </p:nvPr>
        </p:nvSpPr>
        <p:spPr/>
        <p:txBody>
          <a:bodyPr/>
          <a:lstStyle/>
          <a:p>
            <a:r>
              <a:rPr lang="en-US" dirty="0" smtClean="0"/>
              <a:t>While we’re talking about </a:t>
            </a:r>
            <a:r>
              <a:rPr lang="en-US" dirty="0" err="1" smtClean="0"/>
              <a:t>Goatse</a:t>
            </a:r>
            <a:r>
              <a:rPr lang="en-US" dirty="0" smtClean="0"/>
              <a:t>…</a:t>
            </a:r>
          </a:p>
          <a:p>
            <a:r>
              <a:rPr lang="en-US" dirty="0" smtClean="0"/>
              <a:t>RC4 w/ 24-bit IV</a:t>
            </a:r>
          </a:p>
          <a:p>
            <a:r>
              <a:rPr lang="en-US" dirty="0" smtClean="0"/>
              <a:t>Using RC4 all kinds of wrong led to total compromise</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3400" y="3276600"/>
            <a:ext cx="4419600" cy="3314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1106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2008: </a:t>
            </a:r>
            <a:r>
              <a:rPr lang="en-US" dirty="0" err="1" smtClean="0"/>
              <a:t>github</a:t>
            </a:r>
            <a:r>
              <a:rPr lang="en-US" dirty="0" smtClean="0"/>
              <a:t> (and other “Web 2.0” stuff)</a:t>
            </a:r>
            <a:endParaRPr lang="en-US" dirty="0"/>
          </a:p>
        </p:txBody>
      </p:sp>
      <p:sp>
        <p:nvSpPr>
          <p:cNvPr id="3" name="Content Placeholder 2"/>
          <p:cNvSpPr>
            <a:spLocks noGrp="1"/>
          </p:cNvSpPr>
          <p:nvPr>
            <p:ph idx="1"/>
          </p:nvPr>
        </p:nvSpPr>
        <p:spPr/>
        <p:txBody>
          <a:bodyPr/>
          <a:lstStyle/>
          <a:p>
            <a:r>
              <a:rPr lang="en-US" dirty="0" smtClean="0"/>
              <a:t>A new place for people to post private keys, passwords, and other confidential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590800"/>
            <a:ext cx="4306845" cy="41001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003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a:t>
            </a:r>
            <a:endParaRPr lang="en-US" dirty="0"/>
          </a:p>
        </p:txBody>
      </p:sp>
      <p:sp>
        <p:nvSpPr>
          <p:cNvPr id="3" name="Content Placeholder 2"/>
          <p:cNvSpPr>
            <a:spLocks noGrp="1"/>
          </p:cNvSpPr>
          <p:nvPr>
            <p:ph idx="1"/>
          </p:nvPr>
        </p:nvSpPr>
        <p:spPr/>
        <p:txBody>
          <a:bodyPr>
            <a:normAutofit/>
          </a:bodyPr>
          <a:lstStyle/>
          <a:p>
            <a:r>
              <a:rPr lang="en-US" dirty="0" smtClean="0"/>
              <a:t>These days, encryption is rarely broken directly</a:t>
            </a:r>
          </a:p>
          <a:p>
            <a:r>
              <a:rPr lang="en-US" dirty="0" smtClean="0"/>
              <a:t>It’s broken by…</a:t>
            </a:r>
          </a:p>
          <a:p>
            <a:pPr lvl="1"/>
            <a:r>
              <a:rPr lang="en-US" dirty="0" smtClean="0"/>
              <a:t>Implementation error (developer mistakes)</a:t>
            </a:r>
          </a:p>
          <a:p>
            <a:pPr lvl="1"/>
            <a:r>
              <a:rPr lang="en-US" dirty="0" smtClean="0"/>
              <a:t>Operator error (end-user mistakes)</a:t>
            </a:r>
            <a:endParaRPr lang="en-US" dirty="0"/>
          </a:p>
          <a:p>
            <a:pPr lvl="2"/>
            <a:r>
              <a:rPr lang="en-US" dirty="0" smtClean="0"/>
              <a:t>Document, key, codebook theft/leakage</a:t>
            </a:r>
          </a:p>
          <a:p>
            <a:pPr lvl="1"/>
            <a:r>
              <a:rPr lang="en-US" dirty="0" smtClean="0"/>
              <a:t>Stupidity (aka, CAs)</a:t>
            </a:r>
          </a:p>
          <a:p>
            <a:pPr lvl="1"/>
            <a:r>
              <a:rPr lang="en-US" dirty="0" smtClean="0"/>
              <a:t>Side-channel attacks</a:t>
            </a:r>
          </a:p>
          <a:p>
            <a:r>
              <a:rPr lang="en-US" dirty="0" smtClean="0"/>
              <a:t>The rest of this talk will be about indirect ways to break state-of-the-art crypto!</a:t>
            </a:r>
          </a:p>
        </p:txBody>
      </p:sp>
    </p:spTree>
    <p:extLst>
      <p:ext uri="{BB962C8B-B14F-4D97-AF65-F5344CB8AC3E}">
        <p14:creationId xmlns:p14="http://schemas.microsoft.com/office/powerpoint/2010/main" val="439111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62000" y="5257800"/>
            <a:ext cx="7772400" cy="1362075"/>
          </a:xfrm>
        </p:spPr>
        <p:txBody>
          <a:bodyPr/>
          <a:lstStyle/>
          <a:p>
            <a:r>
              <a:rPr lang="en-US" dirty="0" smtClean="0"/>
              <a:t>Important concepts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305764"/>
            <a:ext cx="4495800" cy="33208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15644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74638"/>
            <a:ext cx="3048000" cy="1143000"/>
          </a:xfrm>
        </p:spPr>
        <p:txBody>
          <a:bodyPr/>
          <a:lstStyle/>
          <a:p>
            <a:r>
              <a:rPr lang="en-US" dirty="0" smtClean="0"/>
              <a:t>About me</a:t>
            </a:r>
            <a:endParaRPr lang="en-US" dirty="0"/>
          </a:p>
        </p:txBody>
      </p:sp>
      <p:sp>
        <p:nvSpPr>
          <p:cNvPr id="3" name="Content Placeholder 2"/>
          <p:cNvSpPr>
            <a:spLocks noGrp="1"/>
          </p:cNvSpPr>
          <p:nvPr>
            <p:ph idx="1"/>
          </p:nvPr>
        </p:nvSpPr>
        <p:spPr>
          <a:xfrm>
            <a:off x="457200" y="1646237"/>
            <a:ext cx="6324600" cy="4983163"/>
          </a:xfrm>
        </p:spPr>
        <p:txBody>
          <a:bodyPr>
            <a:normAutofit fontScale="85000" lnSpcReduction="20000"/>
          </a:bodyPr>
          <a:lstStyle/>
          <a:p>
            <a:r>
              <a:rPr lang="en-US" dirty="0" smtClean="0"/>
              <a:t>Ron Bowes</a:t>
            </a:r>
          </a:p>
          <a:p>
            <a:pPr lvl="1"/>
            <a:r>
              <a:rPr lang="en-US" dirty="0" smtClean="0"/>
              <a:t>@iagox86</a:t>
            </a:r>
          </a:p>
          <a:p>
            <a:pPr lvl="1"/>
            <a:r>
              <a:rPr lang="en-US" dirty="0" smtClean="0">
                <a:hlinkClick r:id="rId2"/>
              </a:rPr>
              <a:t>http://www.skullsecurity.org</a:t>
            </a:r>
            <a:endParaRPr lang="en-US" dirty="0" smtClean="0"/>
          </a:p>
          <a:p>
            <a:pPr lvl="1"/>
            <a:r>
              <a:rPr lang="en-US" dirty="0" smtClean="0">
                <a:hlinkClick r:id="rId3"/>
              </a:rPr>
              <a:t>ron.bowes@leviathansecurity.com</a:t>
            </a:r>
            <a:r>
              <a:rPr lang="en-US" dirty="0" smtClean="0"/>
              <a:t>  </a:t>
            </a:r>
          </a:p>
          <a:p>
            <a:r>
              <a:rPr lang="en-US" dirty="0" smtClean="0"/>
              <a:t>Security consultant for Leviathan Security Group</a:t>
            </a:r>
          </a:p>
          <a:p>
            <a:r>
              <a:rPr lang="en-US" dirty="0" smtClean="0"/>
              <a:t>Founder/president of </a:t>
            </a:r>
            <a:r>
              <a:rPr lang="en-US" dirty="0" err="1" smtClean="0"/>
              <a:t>SkullSpace</a:t>
            </a:r>
            <a:r>
              <a:rPr lang="en-US" dirty="0" smtClean="0"/>
              <a:t>, Winnipeg’s </a:t>
            </a:r>
            <a:r>
              <a:rPr lang="en-US" dirty="0" err="1" smtClean="0"/>
              <a:t>hackerspace</a:t>
            </a:r>
            <a:endParaRPr lang="en-US" dirty="0" smtClean="0"/>
          </a:p>
          <a:p>
            <a:r>
              <a:rPr lang="en-US" dirty="0" err="1" smtClean="0"/>
              <a:t>Rockclimber</a:t>
            </a:r>
            <a:endParaRPr lang="en-US" dirty="0" smtClean="0"/>
          </a:p>
          <a:p>
            <a:pPr lvl="1"/>
            <a:r>
              <a:rPr lang="en-US" dirty="0" smtClean="0"/>
              <a:t>The best way to improve your self confidence is to hang 1000ft in the air – from an anchor you built yourself</a:t>
            </a:r>
            <a:r>
              <a:rPr lang="en-US" dirty="0" smtClean="0"/>
              <a:t>!</a:t>
            </a:r>
          </a:p>
          <a:p>
            <a:pPr lvl="2"/>
            <a:r>
              <a:rPr lang="en-US" dirty="0" smtClean="0"/>
              <a:t>This is probably more common in California, but I'm from the prairies!</a:t>
            </a:r>
            <a:endParaRPr lang="en-US" dirty="0" smtClean="0"/>
          </a:p>
          <a:p>
            <a:pPr lvl="1"/>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30098"/>
            <a:ext cx="3053795"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https://twimg0-a.akamaihd.net/profile_images/1228751571/avatar-2048x204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3594410"/>
            <a:ext cx="10096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74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Encryption</a:t>
            </a:r>
            <a:endParaRPr lang="en-US" dirty="0"/>
          </a:p>
        </p:txBody>
      </p:sp>
      <p:sp>
        <p:nvSpPr>
          <p:cNvPr id="5" name="Content Placeholder 4"/>
          <p:cNvSpPr>
            <a:spLocks noGrp="1"/>
          </p:cNvSpPr>
          <p:nvPr>
            <p:ph idx="1"/>
          </p:nvPr>
        </p:nvSpPr>
        <p:spPr/>
        <p:txBody>
          <a:bodyPr/>
          <a:lstStyle/>
          <a:p>
            <a:r>
              <a:rPr lang="en-US" dirty="0" smtClean="0"/>
              <a:t>The act of obscuring data using a secret key, such that only the intended recipient – and anybody else who manages to steal the key – can read it</a:t>
            </a:r>
            <a:endParaRPr lang="en-US" dirty="0"/>
          </a:p>
        </p:txBody>
      </p:sp>
    </p:spTree>
    <p:extLst>
      <p:ext uri="{BB962C8B-B14F-4D97-AF65-F5344CB8AC3E}">
        <p14:creationId xmlns:p14="http://schemas.microsoft.com/office/powerpoint/2010/main" val="3786725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Block cipher</a:t>
            </a:r>
            <a:endParaRPr lang="en-US" dirty="0"/>
          </a:p>
        </p:txBody>
      </p:sp>
      <p:sp>
        <p:nvSpPr>
          <p:cNvPr id="5" name="Content Placeholder 4"/>
          <p:cNvSpPr>
            <a:spLocks noGrp="1"/>
          </p:cNvSpPr>
          <p:nvPr>
            <p:ph idx="1"/>
          </p:nvPr>
        </p:nvSpPr>
        <p:spPr/>
        <p:txBody>
          <a:bodyPr/>
          <a:lstStyle/>
          <a:p>
            <a:r>
              <a:rPr lang="en-US" dirty="0" smtClean="0"/>
              <a:t>Plaintext is broken into 8- or 16-byte blocks, each is encrypted individually</a:t>
            </a:r>
          </a:p>
          <a:p>
            <a:r>
              <a:rPr lang="en-US" dirty="0" smtClean="0"/>
              <a:t>Various “modes of operation” can be used to ensure that the </a:t>
            </a:r>
            <a:r>
              <a:rPr lang="en-US" dirty="0" err="1" smtClean="0"/>
              <a:t>ciphertext</a:t>
            </a:r>
            <a:r>
              <a:rPr lang="en-US" dirty="0" smtClean="0"/>
              <a:t> isn’t repeated</a:t>
            </a:r>
            <a:endParaRPr lang="en-US"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29540"/>
            <a:ext cx="7966740" cy="3252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189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600"/>
            <a:ext cx="7239000" cy="2955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normAutofit fontScale="90000"/>
          </a:bodyPr>
          <a:lstStyle/>
          <a:p>
            <a:r>
              <a:rPr lang="en-US" dirty="0" smtClean="0"/>
              <a:t>Encryption: Block cipher modes of operation – ECB</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“Electronic codebook” mode encrypts each block individually:</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This leads to problems like</a:t>
            </a:r>
            <a:br>
              <a:rPr lang="en-US" dirty="0" smtClean="0"/>
            </a:br>
            <a:r>
              <a:rPr lang="en-US" dirty="0" smtClean="0"/>
              <a:t>the famous “ECB Tux” image: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4398370"/>
            <a:ext cx="2209800" cy="2435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94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Encryption: Block cipher modes of operation – CBC</a:t>
            </a:r>
            <a:endParaRPr lang="en-US" dirty="0"/>
          </a:p>
        </p:txBody>
      </p:sp>
      <p:sp>
        <p:nvSpPr>
          <p:cNvPr id="5" name="Content Placeholder 4"/>
          <p:cNvSpPr>
            <a:spLocks noGrp="1"/>
          </p:cNvSpPr>
          <p:nvPr>
            <p:ph idx="1"/>
          </p:nvPr>
        </p:nvSpPr>
        <p:spPr>
          <a:xfrm>
            <a:off x="457200" y="1600200"/>
            <a:ext cx="8229600" cy="5029200"/>
          </a:xfrm>
        </p:spPr>
        <p:txBody>
          <a:bodyPr>
            <a:normAutofit fontScale="70000" lnSpcReduction="20000"/>
          </a:bodyPr>
          <a:lstStyle/>
          <a:p>
            <a:r>
              <a:rPr lang="en-US" dirty="0" smtClean="0"/>
              <a:t>“</a:t>
            </a:r>
            <a:r>
              <a:rPr lang="en-US" dirty="0" err="1" smtClean="0"/>
              <a:t>Cipherblock</a:t>
            </a:r>
            <a:r>
              <a:rPr lang="en-US" dirty="0" smtClean="0"/>
              <a:t> Chaining” feeds the output from each block into the input of the next:</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a:p>
            <a:endParaRPr lang="en-US" dirty="0"/>
          </a:p>
          <a:p>
            <a:r>
              <a:rPr lang="en-US" dirty="0" smtClean="0"/>
              <a:t>This is much better than CBC, but also has some serious problems</a:t>
            </a:r>
          </a:p>
          <a:p>
            <a:r>
              <a:rPr lang="en-US" dirty="0" smtClean="0"/>
              <a:t>We’ll talk about this in detail when we talk about padding oracles</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01274"/>
            <a:ext cx="7301917" cy="2956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1109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Initialization vectors: IVs</a:t>
            </a:r>
            <a:endParaRPr lang="en-US" dirty="0"/>
          </a:p>
        </p:txBody>
      </p:sp>
      <p:sp>
        <p:nvSpPr>
          <p:cNvPr id="3" name="Content Placeholder 2"/>
          <p:cNvSpPr>
            <a:spLocks noGrp="1"/>
          </p:cNvSpPr>
          <p:nvPr>
            <p:ph idx="1"/>
          </p:nvPr>
        </p:nvSpPr>
        <p:spPr/>
        <p:txBody>
          <a:bodyPr/>
          <a:lstStyle/>
          <a:p>
            <a:r>
              <a:rPr lang="en-US" dirty="0" smtClean="0"/>
              <a:t>The ‘input’ into an encryption function</a:t>
            </a:r>
          </a:p>
          <a:p>
            <a:r>
              <a:rPr lang="en-US" dirty="0" smtClean="0"/>
              <a:t>Designed so that the same data encrypted with the same key doesn’t generate the same </a:t>
            </a:r>
            <a:r>
              <a:rPr lang="en-US" dirty="0" err="1" smtClean="0"/>
              <a:t>ciphertext</a:t>
            </a:r>
            <a:endParaRPr lang="en-US" dirty="0" smtClean="0"/>
          </a:p>
          <a:p>
            <a:r>
              <a:rPr lang="en-US" dirty="0" smtClean="0"/>
              <a:t>We’ll see why that’s a problem</a:t>
            </a:r>
            <a:endParaRPr lang="en-US" dirty="0"/>
          </a:p>
        </p:txBody>
      </p:sp>
    </p:spTree>
    <p:extLst>
      <p:ext uri="{BB962C8B-B14F-4D97-AF65-F5344CB8AC3E}">
        <p14:creationId xmlns:p14="http://schemas.microsoft.com/office/powerpoint/2010/main" val="1536535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Hashing</a:t>
            </a:r>
            <a:endParaRPr lang="en-US" dirty="0"/>
          </a:p>
        </p:txBody>
      </p:sp>
      <p:sp>
        <p:nvSpPr>
          <p:cNvPr id="3" name="Content Placeholder 2"/>
          <p:cNvSpPr>
            <a:spLocks noGrp="1"/>
          </p:cNvSpPr>
          <p:nvPr>
            <p:ph idx="1"/>
          </p:nvPr>
        </p:nvSpPr>
        <p:spPr/>
        <p:txBody>
          <a:bodyPr/>
          <a:lstStyle/>
          <a:p>
            <a:r>
              <a:rPr lang="en-US" dirty="0" smtClean="0"/>
              <a:t>Reducing a large amount of data to a small amount</a:t>
            </a:r>
          </a:p>
          <a:p>
            <a:r>
              <a:rPr lang="en-US" dirty="0" smtClean="0"/>
              <a:t>Works similarly to a block cipher, as we’ll see</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529945"/>
            <a:ext cx="4391025" cy="41470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12875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a:t>
            </a:r>
            <a:endParaRPr lang="en-US" dirty="0"/>
          </a:p>
        </p:txBody>
      </p:sp>
      <p:sp>
        <p:nvSpPr>
          <p:cNvPr id="4" name="Text Placeholder 3"/>
          <p:cNvSpPr>
            <a:spLocks noGrp="1"/>
          </p:cNvSpPr>
          <p:nvPr>
            <p:ph type="body" idx="1"/>
          </p:nvPr>
        </p:nvSpPr>
        <p:spPr/>
        <p:txBody>
          <a:bodyPr/>
          <a:lstStyle/>
          <a:p>
            <a:r>
              <a:rPr lang="en-US" dirty="0" smtClean="0"/>
              <a:t>Now, what you all came here for…</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200400"/>
            <a:ext cx="3326642"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95806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5145087" cy="1362075"/>
          </a:xfrm>
        </p:spPr>
        <p:txBody>
          <a:bodyPr/>
          <a:lstStyle/>
          <a:p>
            <a:r>
              <a:rPr lang="en-US" dirty="0" smtClean="0"/>
              <a:t>Key re-use in block ciphers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79569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re-use in block ciphers</a:t>
            </a:r>
            <a:endParaRPr lang="en-US" dirty="0"/>
          </a:p>
        </p:txBody>
      </p:sp>
      <p:sp>
        <p:nvSpPr>
          <p:cNvPr id="3" name="Content Placeholder 2"/>
          <p:cNvSpPr>
            <a:spLocks noGrp="1"/>
          </p:cNvSpPr>
          <p:nvPr>
            <p:ph idx="1"/>
          </p:nvPr>
        </p:nvSpPr>
        <p:spPr/>
        <p:txBody>
          <a:bodyPr>
            <a:normAutofit lnSpcReduction="10000"/>
          </a:bodyPr>
          <a:lstStyle/>
          <a:p>
            <a:r>
              <a:rPr lang="en-US" dirty="0" smtClean="0"/>
              <a:t>Using the same key/IV to encrypt two messages = fail</a:t>
            </a:r>
          </a:p>
          <a:p>
            <a:r>
              <a:rPr lang="en-US" dirty="0" smtClean="0"/>
              <a:t>This affects:</a:t>
            </a:r>
          </a:p>
          <a:p>
            <a:pPr lvl="1"/>
            <a:r>
              <a:rPr lang="en-US" dirty="0" smtClean="0"/>
              <a:t>DES (all modes)</a:t>
            </a:r>
          </a:p>
          <a:p>
            <a:pPr lvl="1"/>
            <a:r>
              <a:rPr lang="en-US" dirty="0" smtClean="0"/>
              <a:t>3DES (all modes)</a:t>
            </a:r>
          </a:p>
          <a:p>
            <a:pPr lvl="1"/>
            <a:r>
              <a:rPr lang="en-US" dirty="0" smtClean="0"/>
              <a:t>AES (all modes)</a:t>
            </a:r>
          </a:p>
          <a:p>
            <a:pPr lvl="1"/>
            <a:r>
              <a:rPr lang="en-US" dirty="0" smtClean="0"/>
              <a:t>RC2</a:t>
            </a:r>
          </a:p>
          <a:p>
            <a:pPr lvl="1"/>
            <a:r>
              <a:rPr lang="en-US" dirty="0" smtClean="0"/>
              <a:t>RC4</a:t>
            </a:r>
          </a:p>
          <a:p>
            <a:pPr lvl="1"/>
            <a:r>
              <a:rPr lang="en-US" dirty="0" smtClean="0"/>
              <a:t>RC5</a:t>
            </a:r>
          </a:p>
          <a:p>
            <a:pPr lvl="1"/>
            <a:r>
              <a:rPr lang="en-US" dirty="0" smtClean="0"/>
              <a:t>And… well, everything else I’ve tested</a:t>
            </a:r>
            <a:endParaRPr lang="en-US" dirty="0"/>
          </a:p>
        </p:txBody>
      </p:sp>
    </p:spTree>
    <p:extLst>
      <p:ext uri="{BB962C8B-B14F-4D97-AF65-F5344CB8AC3E}">
        <p14:creationId xmlns:p14="http://schemas.microsoft.com/office/powerpoint/2010/main" val="2529587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re-use in block ciphers: When does this work?</a:t>
            </a:r>
            <a:endParaRPr lang="en-US" dirty="0"/>
          </a:p>
        </p:txBody>
      </p:sp>
      <p:sp>
        <p:nvSpPr>
          <p:cNvPr id="3" name="Content Placeholder 2"/>
          <p:cNvSpPr>
            <a:spLocks noGrp="1"/>
          </p:cNvSpPr>
          <p:nvPr>
            <p:ph idx="1"/>
          </p:nvPr>
        </p:nvSpPr>
        <p:spPr/>
        <p:txBody>
          <a:bodyPr>
            <a:normAutofit/>
          </a:bodyPr>
          <a:lstStyle/>
          <a:p>
            <a:r>
              <a:rPr lang="en-US" dirty="0" smtClean="0"/>
              <a:t>This attack works if:</a:t>
            </a:r>
          </a:p>
          <a:p>
            <a:pPr lvl="1"/>
            <a:r>
              <a:rPr lang="en-US" dirty="0" smtClean="0"/>
              <a:t>Any normal cipher is used (block or stream)</a:t>
            </a:r>
          </a:p>
          <a:p>
            <a:pPr lvl="2"/>
            <a:r>
              <a:rPr lang="en-US" dirty="0" smtClean="0"/>
              <a:t>Note that there are better ways to attack stream ciphers</a:t>
            </a:r>
          </a:p>
          <a:p>
            <a:pPr lvl="1"/>
            <a:r>
              <a:rPr lang="en-US" dirty="0" smtClean="0"/>
              <a:t>The attacker controls at least [</a:t>
            </a:r>
            <a:r>
              <a:rPr lang="en-US" dirty="0" err="1" smtClean="0"/>
              <a:t>blocksize</a:t>
            </a:r>
            <a:r>
              <a:rPr lang="en-US" dirty="0" smtClean="0"/>
              <a:t>] bytes of the plaintext, preferably at the beginning</a:t>
            </a:r>
          </a:p>
          <a:p>
            <a:pPr lvl="2"/>
            <a:r>
              <a:rPr lang="en-US" dirty="0" smtClean="0"/>
              <a:t>Note that only bytes after the attacker-controlled text can be decrypted</a:t>
            </a:r>
          </a:p>
          <a:p>
            <a:pPr lvl="1"/>
            <a:r>
              <a:rPr lang="en-US" dirty="0" smtClean="0"/>
              <a:t>The same key and IV are used each time the encryption happens</a:t>
            </a:r>
          </a:p>
          <a:p>
            <a:pPr lvl="2"/>
            <a:r>
              <a:rPr lang="en-US" dirty="0" smtClean="0"/>
              <a:t>Note that some ciphers – like ECB – don’t have IVs, so this attack cannot be prevented</a:t>
            </a:r>
            <a:endParaRPr lang="en-US" dirty="0"/>
          </a:p>
        </p:txBody>
      </p:sp>
    </p:spTree>
    <p:extLst>
      <p:ext uri="{BB962C8B-B14F-4D97-AF65-F5344CB8AC3E}">
        <p14:creationId xmlns:p14="http://schemas.microsoft.com/office/powerpoint/2010/main" val="320618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Quick agenda</a:t>
            </a:r>
            <a:endParaRPr lang="en-US" dirty="0"/>
          </a:p>
        </p:txBody>
      </p:sp>
      <p:sp>
        <p:nvSpPr>
          <p:cNvPr id="2" name="Content Placeholder 1"/>
          <p:cNvSpPr>
            <a:spLocks noGrp="1"/>
          </p:cNvSpPr>
          <p:nvPr>
            <p:ph idx="1"/>
          </p:nvPr>
        </p:nvSpPr>
        <p:spPr/>
        <p:txBody>
          <a:bodyPr>
            <a:normAutofit/>
          </a:bodyPr>
          <a:lstStyle/>
          <a:p>
            <a:r>
              <a:rPr lang="en-US" dirty="0" smtClean="0"/>
              <a:t>History of crypto attacks</a:t>
            </a:r>
          </a:p>
          <a:p>
            <a:r>
              <a:rPr lang="en-US" dirty="0" smtClean="0"/>
              <a:t>A bunch of examples, with proofs of concept</a:t>
            </a:r>
          </a:p>
          <a:p>
            <a:pPr lvl="1"/>
            <a:r>
              <a:rPr lang="en-US" dirty="0" smtClean="0"/>
              <a:t>Key re-use</a:t>
            </a:r>
          </a:p>
          <a:p>
            <a:pPr lvl="1"/>
            <a:r>
              <a:rPr lang="en-US" dirty="0" smtClean="0"/>
              <a:t>Hash length extension</a:t>
            </a:r>
          </a:p>
          <a:p>
            <a:pPr lvl="1"/>
            <a:r>
              <a:rPr lang="en-US" dirty="0"/>
              <a:t>Padding </a:t>
            </a:r>
            <a:r>
              <a:rPr lang="en-US" dirty="0" smtClean="0"/>
              <a:t>oracle</a:t>
            </a:r>
          </a:p>
          <a:p>
            <a:r>
              <a:rPr lang="en-US" dirty="0" smtClean="0"/>
              <a:t>Some proposed solutions</a:t>
            </a:r>
            <a:endParaRPr lang="en-US" dirty="0"/>
          </a:p>
        </p:txBody>
      </p:sp>
    </p:spTree>
    <p:extLst>
      <p:ext uri="{BB962C8B-B14F-4D97-AF65-F5344CB8AC3E}">
        <p14:creationId xmlns:p14="http://schemas.microsoft.com/office/powerpoint/2010/main" val="16747729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re-use in block ciphers – the setup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Here’s our “oracle”:</a:t>
            </a:r>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smtClean="0"/>
              <a:t>Note that we’re using “DES-ECB” – this attack will work, as-is, with every block and stream cipher in almost every “mode”</a:t>
            </a:r>
          </a:p>
          <a:p>
            <a:r>
              <a:rPr lang="en-US" dirty="0" smtClean="0"/>
              <a:t>ECB is somewhat special because it can’t be fixed</a:t>
            </a:r>
          </a:p>
          <a:p>
            <a:pPr lvl="1"/>
            <a:r>
              <a:rPr lang="en-US" dirty="0" smtClean="0"/>
              <a:t>We’ll talk about ECB, CBC, etc. when we talk about padding oracles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981200"/>
            <a:ext cx="8954429" cy="2291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19749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[1]</a:t>
            </a:r>
            <a:endParaRPr lang="en-US" sz="3600" dirty="0"/>
          </a:p>
        </p:txBody>
      </p:sp>
      <p:sp>
        <p:nvSpPr>
          <p:cNvPr id="6" name="Content Placeholder 5"/>
          <p:cNvSpPr>
            <a:spLocks noGrp="1"/>
          </p:cNvSpPr>
          <p:nvPr>
            <p:ph idx="1"/>
          </p:nvPr>
        </p:nvSpPr>
        <p:spPr/>
        <p:txBody>
          <a:bodyPr/>
          <a:lstStyle/>
          <a:p>
            <a:r>
              <a:rPr lang="en-US" dirty="0" smtClean="0"/>
              <a:t>Here’s the output from </a:t>
            </a:r>
            <a:r>
              <a:rPr lang="en-US" dirty="0" err="1" smtClean="0"/>
              <a:t>do_crypto</a:t>
            </a:r>
            <a:r>
              <a:rPr lang="en-US" dirty="0" smtClean="0"/>
              <a:t>(“A” * 16):</a:t>
            </a:r>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407258323"/>
              </p:ext>
            </p:extLst>
          </p:nvPr>
        </p:nvGraphicFramePr>
        <p:xfrm>
          <a:off x="152400" y="2294132"/>
          <a:ext cx="6858000" cy="4030470"/>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a:t>'A'</a:t>
                      </a:r>
                    </a:p>
                  </a:txBody>
                  <a:tcPr anchor="ctr">
                    <a:lnL>
                      <a:noFill/>
                    </a:lnL>
                    <a:lnR>
                      <a:noFill/>
                    </a:lnR>
                    <a:lnT>
                      <a:noFill/>
                    </a:lnT>
                    <a:lnB>
                      <a:noFill/>
                    </a:lnB>
                    <a:solidFill>
                      <a:schemeClr val="tx2">
                        <a:lumMod val="20000"/>
                        <a:lumOff val="80000"/>
                      </a:schemeClr>
                    </a:solidFill>
                  </a:tcPr>
                </a:tc>
              </a:tr>
              <a:tr h="403047">
                <a:tc>
                  <a:txBody>
                    <a:bodyPr/>
                    <a:lstStyle/>
                    <a:p>
                      <a:r>
                        <a:rPr lang="en-US" b="1"/>
                        <a:t>C</a:t>
                      </a:r>
                      <a:r>
                        <a:rPr lang="en-US" b="1" baseline="-25000"/>
                        <a:t>1</a:t>
                      </a:r>
                      <a:endParaRPr lang="en-US"/>
                    </a:p>
                  </a:txBody>
                  <a:tcPr anchor="ctr">
                    <a:lnL>
                      <a:noFill/>
                    </a:lnL>
                    <a:lnR>
                      <a:noFill/>
                    </a:lnR>
                    <a:lnT>
                      <a:noFill/>
                    </a:lnT>
                    <a:lnB>
                      <a:noFill/>
                    </a:lnB>
                    <a:solidFill>
                      <a:schemeClr val="tx2">
                        <a:lumMod val="20000"/>
                        <a:lumOff val="80000"/>
                      </a:schemeClr>
                    </a:solidFill>
                  </a:tcPr>
                </a:tc>
                <a:tc>
                  <a:txBody>
                    <a:bodyPr/>
                    <a:lstStyle/>
                    <a:p>
                      <a:r>
                        <a:rPr lang="en-US" dirty="0"/>
                        <a:t>\x74</a:t>
                      </a:r>
                    </a:p>
                  </a:txBody>
                  <a:tcPr anchor="ctr">
                    <a:lnL>
                      <a:noFill/>
                    </a:lnL>
                    <a:lnR>
                      <a:noFill/>
                    </a:lnR>
                    <a:lnT>
                      <a:noFill/>
                    </a:lnT>
                    <a:lnB>
                      <a:noFill/>
                    </a:lnB>
                    <a:solidFill>
                      <a:schemeClr val="tx2">
                        <a:lumMod val="20000"/>
                        <a:lumOff val="80000"/>
                      </a:schemeClr>
                    </a:solidFill>
                  </a:tcPr>
                </a:tc>
                <a:tc>
                  <a:txBody>
                    <a:bodyPr/>
                    <a:lstStyle/>
                    <a:p>
                      <a:r>
                        <a:rPr lang="en-US" dirty="0"/>
                        <a:t>\x31</a:t>
                      </a:r>
                    </a:p>
                  </a:txBody>
                  <a:tcPr anchor="ctr">
                    <a:lnL>
                      <a:noFill/>
                    </a:lnL>
                    <a:lnR>
                      <a:noFill/>
                    </a:lnR>
                    <a:lnT>
                      <a:noFill/>
                    </a:lnT>
                    <a:lnB>
                      <a:noFill/>
                    </a:lnB>
                    <a:solidFill>
                      <a:schemeClr val="tx2">
                        <a:lumMod val="20000"/>
                        <a:lumOff val="80000"/>
                      </a:schemeClr>
                    </a:solidFill>
                  </a:tcPr>
                </a:tc>
                <a:tc>
                  <a:txBody>
                    <a:bodyPr/>
                    <a:lstStyle/>
                    <a:p>
                      <a:r>
                        <a:rPr lang="en-US" dirty="0"/>
                        <a:t>\xe1</a:t>
                      </a:r>
                    </a:p>
                  </a:txBody>
                  <a:tcPr anchor="ctr">
                    <a:lnL>
                      <a:noFill/>
                    </a:lnL>
                    <a:lnR>
                      <a:noFill/>
                    </a:lnR>
                    <a:lnT>
                      <a:noFill/>
                    </a:lnT>
                    <a:lnB>
                      <a:noFill/>
                    </a:lnB>
                    <a:solidFill>
                      <a:schemeClr val="tx2">
                        <a:lumMod val="20000"/>
                        <a:lumOff val="80000"/>
                      </a:schemeClr>
                    </a:solidFill>
                  </a:tcPr>
                </a:tc>
                <a:tc>
                  <a:txBody>
                    <a:bodyPr/>
                    <a:lstStyle/>
                    <a:p>
                      <a:r>
                        <a:rPr lang="en-US" dirty="0"/>
                        <a:t>\xf0</a:t>
                      </a:r>
                    </a:p>
                  </a:txBody>
                  <a:tcPr anchor="ctr">
                    <a:lnL>
                      <a:noFill/>
                    </a:lnL>
                    <a:lnR>
                      <a:noFill/>
                    </a:lnR>
                    <a:lnT>
                      <a:noFill/>
                    </a:lnT>
                    <a:lnB>
                      <a:noFill/>
                    </a:lnB>
                    <a:solidFill>
                      <a:schemeClr val="tx2">
                        <a:lumMod val="20000"/>
                        <a:lumOff val="80000"/>
                      </a:schemeClr>
                    </a:solidFill>
                  </a:tcPr>
                </a:tc>
                <a:tc>
                  <a:txBody>
                    <a:bodyPr/>
                    <a:lstStyle/>
                    <a:p>
                      <a:r>
                        <a:rPr lang="en-US" dirty="0"/>
                        <a:t>\xc6</a:t>
                      </a:r>
                    </a:p>
                  </a:txBody>
                  <a:tcPr anchor="ctr">
                    <a:lnL>
                      <a:noFill/>
                    </a:lnL>
                    <a:lnR>
                      <a:noFill/>
                    </a:lnR>
                    <a:lnT>
                      <a:noFill/>
                    </a:lnT>
                    <a:lnB>
                      <a:noFill/>
                    </a:lnB>
                    <a:solidFill>
                      <a:schemeClr val="tx2">
                        <a:lumMod val="20000"/>
                        <a:lumOff val="80000"/>
                      </a:schemeClr>
                    </a:solidFill>
                  </a:tcPr>
                </a:tc>
                <a:tc>
                  <a:txBody>
                    <a:bodyPr/>
                    <a:lstStyle/>
                    <a:p>
                      <a:r>
                        <a:rPr lang="en-US" dirty="0"/>
                        <a:t>\x1b</a:t>
                      </a:r>
                    </a:p>
                  </a:txBody>
                  <a:tcPr anchor="ctr">
                    <a:lnL>
                      <a:noFill/>
                    </a:lnL>
                    <a:lnR>
                      <a:noFill/>
                    </a:lnR>
                    <a:lnT>
                      <a:noFill/>
                    </a:lnT>
                    <a:lnB>
                      <a:noFill/>
                    </a:lnB>
                    <a:solidFill>
                      <a:schemeClr val="tx2">
                        <a:lumMod val="20000"/>
                        <a:lumOff val="80000"/>
                      </a:schemeClr>
                    </a:solidFill>
                  </a:tcPr>
                </a:tc>
                <a:tc>
                  <a:txBody>
                    <a:bodyPr/>
                    <a:lstStyle/>
                    <a:p>
                      <a:r>
                        <a:rPr lang="en-US" dirty="0"/>
                        <a:t>\x35</a:t>
                      </a:r>
                    </a:p>
                  </a:txBody>
                  <a:tcPr anchor="ctr">
                    <a:lnL>
                      <a:noFill/>
                    </a:lnL>
                    <a:lnR>
                      <a:noFill/>
                    </a:lnR>
                    <a:lnT>
                      <a:noFill/>
                    </a:lnT>
                    <a:lnB>
                      <a:noFill/>
                    </a:lnB>
                    <a:solidFill>
                      <a:schemeClr val="tx2">
                        <a:lumMod val="20000"/>
                        <a:lumOff val="80000"/>
                      </a:schemeClr>
                    </a:solidFill>
                  </a:tcPr>
                </a:tc>
                <a:tc>
                  <a:txBody>
                    <a:bodyPr/>
                    <a:lstStyle/>
                    <a:p>
                      <a:r>
                        <a:rPr lang="en-US" dirty="0"/>
                        <a:t>\x11</a:t>
                      </a:r>
                    </a:p>
                  </a:txBody>
                  <a:tcPr anchor="ctr">
                    <a:lnL>
                      <a:noFill/>
                    </a:lnL>
                    <a:lnR>
                      <a:noFill/>
                    </a:lnR>
                    <a:lnT>
                      <a:noFill/>
                    </a:lnT>
                    <a:lnB>
                      <a:noFill/>
                    </a:lnB>
                    <a:solidFill>
                      <a:schemeClr val="tx2">
                        <a:lumMod val="20000"/>
                        <a:lumOff val="80000"/>
                      </a:schemeClr>
                    </a:solidFill>
                  </a:tcPr>
                </a:tc>
              </a:tr>
              <a:tr h="403047">
                <a:tc>
                  <a:txBody>
                    <a:bodyPr/>
                    <a:lstStyle/>
                    <a:p>
                      <a:r>
                        <a:rPr lang="en-US" b="1" dirty="0"/>
                        <a:t>P</a:t>
                      </a:r>
                      <a:r>
                        <a:rPr lang="en-US" b="1" baseline="-25000" dirty="0"/>
                        <a:t>2</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dirty="0"/>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r>
              <a:tr h="403047">
                <a:tc>
                  <a:txBody>
                    <a:bodyPr/>
                    <a:lstStyle/>
                    <a:p>
                      <a:r>
                        <a:rPr lang="en-US" b="1" dirty="0"/>
                        <a:t>C</a:t>
                      </a:r>
                      <a:r>
                        <a:rPr lang="en-US" b="1" baseline="-25000" dirty="0"/>
                        <a:t>2</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dirty="0"/>
                        <a:t>\x74</a:t>
                      </a:r>
                    </a:p>
                  </a:txBody>
                  <a:tcPr anchor="ctr">
                    <a:lnL>
                      <a:noFill/>
                    </a:lnL>
                    <a:lnR>
                      <a:noFill/>
                    </a:lnR>
                    <a:lnT>
                      <a:noFill/>
                    </a:lnT>
                    <a:lnB>
                      <a:noFill/>
                    </a:lnB>
                    <a:solidFill>
                      <a:schemeClr val="accent1">
                        <a:lumMod val="20000"/>
                        <a:lumOff val="80000"/>
                      </a:schemeClr>
                    </a:solidFill>
                  </a:tcPr>
                </a:tc>
                <a:tc>
                  <a:txBody>
                    <a:bodyPr/>
                    <a:lstStyle/>
                    <a:p>
                      <a:r>
                        <a:rPr lang="en-US" dirty="0"/>
                        <a:t>\x31</a:t>
                      </a:r>
                    </a:p>
                  </a:txBody>
                  <a:tcPr anchor="ctr">
                    <a:lnL>
                      <a:noFill/>
                    </a:lnL>
                    <a:lnR>
                      <a:noFill/>
                    </a:lnR>
                    <a:lnT>
                      <a:noFill/>
                    </a:lnT>
                    <a:lnB>
                      <a:noFill/>
                    </a:lnB>
                    <a:solidFill>
                      <a:schemeClr val="accent1">
                        <a:lumMod val="20000"/>
                        <a:lumOff val="80000"/>
                      </a:schemeClr>
                    </a:solidFill>
                  </a:tcPr>
                </a:tc>
                <a:tc>
                  <a:txBody>
                    <a:bodyPr/>
                    <a:lstStyle/>
                    <a:p>
                      <a:r>
                        <a:rPr lang="en-US" dirty="0"/>
                        <a:t>\xe1</a:t>
                      </a:r>
                    </a:p>
                  </a:txBody>
                  <a:tcPr anchor="ctr">
                    <a:lnL>
                      <a:noFill/>
                    </a:lnL>
                    <a:lnR>
                      <a:noFill/>
                    </a:lnR>
                    <a:lnT>
                      <a:noFill/>
                    </a:lnT>
                    <a:lnB>
                      <a:noFill/>
                    </a:lnB>
                    <a:solidFill>
                      <a:schemeClr val="accent1">
                        <a:lumMod val="20000"/>
                        <a:lumOff val="80000"/>
                      </a:schemeClr>
                    </a:solidFill>
                  </a:tcPr>
                </a:tc>
                <a:tc>
                  <a:txBody>
                    <a:bodyPr/>
                    <a:lstStyle/>
                    <a:p>
                      <a:r>
                        <a:rPr lang="en-US"/>
                        <a:t>\xf0</a:t>
                      </a:r>
                    </a:p>
                  </a:txBody>
                  <a:tcPr anchor="ctr">
                    <a:lnL>
                      <a:noFill/>
                    </a:lnL>
                    <a:lnR>
                      <a:noFill/>
                    </a:lnR>
                    <a:lnT>
                      <a:noFill/>
                    </a:lnT>
                    <a:lnB>
                      <a:noFill/>
                    </a:lnB>
                    <a:solidFill>
                      <a:schemeClr val="accent1">
                        <a:lumMod val="20000"/>
                        <a:lumOff val="80000"/>
                      </a:schemeClr>
                    </a:solidFill>
                  </a:tcPr>
                </a:tc>
                <a:tc>
                  <a:txBody>
                    <a:bodyPr/>
                    <a:lstStyle/>
                    <a:p>
                      <a:r>
                        <a:rPr lang="en-US" dirty="0"/>
                        <a:t>\xc6</a:t>
                      </a:r>
                    </a:p>
                  </a:txBody>
                  <a:tcPr anchor="ctr">
                    <a:lnL>
                      <a:noFill/>
                    </a:lnL>
                    <a:lnR>
                      <a:noFill/>
                    </a:lnR>
                    <a:lnT>
                      <a:noFill/>
                    </a:lnT>
                    <a:lnB>
                      <a:noFill/>
                    </a:lnB>
                    <a:solidFill>
                      <a:schemeClr val="accent1">
                        <a:lumMod val="20000"/>
                        <a:lumOff val="80000"/>
                      </a:schemeClr>
                    </a:solidFill>
                  </a:tcPr>
                </a:tc>
                <a:tc>
                  <a:txBody>
                    <a:bodyPr/>
                    <a:lstStyle/>
                    <a:p>
                      <a:r>
                        <a:rPr lang="en-US" dirty="0"/>
                        <a:t>\x1b</a:t>
                      </a:r>
                    </a:p>
                  </a:txBody>
                  <a:tcPr anchor="ctr">
                    <a:lnL>
                      <a:noFill/>
                    </a:lnL>
                    <a:lnR>
                      <a:noFill/>
                    </a:lnR>
                    <a:lnT>
                      <a:noFill/>
                    </a:lnT>
                    <a:lnB>
                      <a:noFill/>
                    </a:lnB>
                    <a:solidFill>
                      <a:schemeClr val="accent1">
                        <a:lumMod val="20000"/>
                        <a:lumOff val="80000"/>
                      </a:schemeClr>
                    </a:solidFill>
                  </a:tcPr>
                </a:tc>
                <a:tc>
                  <a:txBody>
                    <a:bodyPr/>
                    <a:lstStyle/>
                    <a:p>
                      <a:r>
                        <a:rPr lang="en-US" dirty="0"/>
                        <a:t>\x35</a:t>
                      </a:r>
                    </a:p>
                  </a:txBody>
                  <a:tcPr anchor="ctr">
                    <a:lnL>
                      <a:noFill/>
                    </a:lnL>
                    <a:lnR>
                      <a:noFill/>
                    </a:lnR>
                    <a:lnT>
                      <a:noFill/>
                    </a:lnT>
                    <a:lnB>
                      <a:noFill/>
                    </a:lnB>
                    <a:solidFill>
                      <a:schemeClr val="accent1">
                        <a:lumMod val="20000"/>
                        <a:lumOff val="80000"/>
                      </a:schemeClr>
                    </a:solidFill>
                  </a:tcPr>
                </a:tc>
                <a:tc>
                  <a:txBody>
                    <a:bodyPr/>
                    <a:lstStyle/>
                    <a:p>
                      <a:r>
                        <a:rPr lang="en-US" dirty="0"/>
                        <a:t>\x11</a:t>
                      </a:r>
                    </a:p>
                  </a:txBody>
                  <a:tcPr anchor="ctr">
                    <a:lnL>
                      <a:noFill/>
                    </a:lnL>
                    <a:lnR>
                      <a:noFill/>
                    </a:lnR>
                    <a:lnT>
                      <a:noFill/>
                    </a:lnT>
                    <a:lnB>
                      <a:noFill/>
                    </a:lnB>
                    <a:solidFill>
                      <a:schemeClr val="accent1">
                        <a:lumMod val="20000"/>
                        <a:lumOff val="80000"/>
                      </a:schemeClr>
                    </a:solidFill>
                  </a:tcPr>
                </a:tc>
              </a:tr>
              <a:tr h="403047">
                <a:tc>
                  <a:txBody>
                    <a:bodyPr/>
                    <a:lstStyle/>
                    <a:p>
                      <a:r>
                        <a:rPr lang="en-US" b="1" dirty="0"/>
                        <a:t>P</a:t>
                      </a:r>
                      <a:r>
                        <a:rPr lang="en-US" b="1" baseline="-25000" dirty="0"/>
                        <a:t>3</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'T'</a:t>
                      </a:r>
                    </a:p>
                  </a:txBody>
                  <a:tcPr anchor="ctr">
                    <a:lnL>
                      <a:noFill/>
                    </a:lnL>
                    <a:lnR>
                      <a:noFill/>
                    </a:lnR>
                    <a:lnT>
                      <a:noFill/>
                    </a:lnT>
                    <a:lnB>
                      <a:noFill/>
                    </a:lnB>
                    <a:solidFill>
                      <a:schemeClr val="tx2">
                        <a:lumMod val="20000"/>
                        <a:lumOff val="80000"/>
                      </a:schemeClr>
                    </a:solidFill>
                  </a:tcPr>
                </a:tc>
                <a:tc>
                  <a:txBody>
                    <a:bodyPr/>
                    <a:lstStyle/>
                    <a:p>
                      <a:r>
                        <a:rPr lang="en-US" dirty="0"/>
                        <a:t>'h'</a:t>
                      </a:r>
                    </a:p>
                  </a:txBody>
                  <a:tcPr anchor="ctr">
                    <a:lnL>
                      <a:noFill/>
                    </a:lnL>
                    <a:lnR>
                      <a:noFill/>
                    </a:lnR>
                    <a:lnT>
                      <a:noFill/>
                    </a:lnT>
                    <a:lnB>
                      <a:noFill/>
                    </a:lnB>
                    <a:solidFill>
                      <a:schemeClr val="tx2">
                        <a:lumMod val="20000"/>
                        <a:lumOff val="80000"/>
                      </a:schemeClr>
                    </a:solidFill>
                  </a:tcPr>
                </a:tc>
                <a:tc>
                  <a:txBody>
                    <a:bodyPr/>
                    <a:lstStyle/>
                    <a:p>
                      <a:r>
                        <a:rPr lang="en-US"/>
                        <a:t>'i'</a:t>
                      </a:r>
                    </a:p>
                  </a:txBody>
                  <a:tcPr anchor="ctr">
                    <a:lnL>
                      <a:noFill/>
                    </a:lnL>
                    <a:lnR>
                      <a:noFill/>
                    </a:lnR>
                    <a:lnT>
                      <a:noFill/>
                    </a:lnT>
                    <a:lnB>
                      <a:noFill/>
                    </a:lnB>
                    <a:solidFill>
                      <a:schemeClr val="tx2">
                        <a:lumMod val="20000"/>
                        <a:lumOff val="80000"/>
                      </a:schemeClr>
                    </a:solidFill>
                  </a:tcPr>
                </a:tc>
                <a:tc>
                  <a:txBody>
                    <a:bodyPr/>
                    <a:lstStyle/>
                    <a:p>
                      <a:r>
                        <a:rPr lang="en-US"/>
                        <a:t>'s'</a:t>
                      </a:r>
                    </a:p>
                  </a:txBody>
                  <a:tcPr anchor="ctr">
                    <a:lnL>
                      <a:noFill/>
                    </a:lnL>
                    <a:lnR>
                      <a:noFill/>
                    </a:lnR>
                    <a:lnT>
                      <a:noFill/>
                    </a:lnT>
                    <a:lnB>
                      <a:noFill/>
                    </a:lnB>
                    <a:solidFill>
                      <a:schemeClr val="tx2">
                        <a:lumMod val="20000"/>
                        <a:lumOff val="80000"/>
                      </a:schemeClr>
                    </a:solidFill>
                  </a:tcPr>
                </a:tc>
                <a:tc>
                  <a:txBody>
                    <a:bodyPr/>
                    <a:lstStyle/>
                    <a:p>
                      <a:r>
                        <a:rPr lang="en-US"/>
                        <a:t>' '</a:t>
                      </a:r>
                    </a:p>
                  </a:txBody>
                  <a:tcPr anchor="ctr">
                    <a:lnL>
                      <a:noFill/>
                    </a:lnL>
                    <a:lnR>
                      <a:noFill/>
                    </a:lnR>
                    <a:lnT>
                      <a:noFill/>
                    </a:lnT>
                    <a:lnB>
                      <a:noFill/>
                    </a:lnB>
                    <a:solidFill>
                      <a:schemeClr val="tx2">
                        <a:lumMod val="20000"/>
                        <a:lumOff val="80000"/>
                      </a:schemeClr>
                    </a:solidFill>
                  </a:tcPr>
                </a:tc>
                <a:tc>
                  <a:txBody>
                    <a:bodyPr/>
                    <a:lstStyle/>
                    <a:p>
                      <a:r>
                        <a:rPr lang="en-US"/>
                        <a:t>'i'</a:t>
                      </a:r>
                    </a:p>
                  </a:txBody>
                  <a:tcPr anchor="ctr">
                    <a:lnL>
                      <a:noFill/>
                    </a:lnL>
                    <a:lnR>
                      <a:noFill/>
                    </a:lnR>
                    <a:lnT>
                      <a:noFill/>
                    </a:lnT>
                    <a:lnB>
                      <a:noFill/>
                    </a:lnB>
                    <a:solidFill>
                      <a:schemeClr val="tx2">
                        <a:lumMod val="20000"/>
                        <a:lumOff val="80000"/>
                      </a:schemeClr>
                    </a:solidFill>
                  </a:tcPr>
                </a:tc>
                <a:tc>
                  <a:txBody>
                    <a:bodyPr/>
                    <a:lstStyle/>
                    <a:p>
                      <a:r>
                        <a:rPr lang="en-US"/>
                        <a:t>'s'</a:t>
                      </a:r>
                    </a:p>
                  </a:txBody>
                  <a:tcPr anchor="ctr">
                    <a:lnL>
                      <a:noFill/>
                    </a:lnL>
                    <a:lnR>
                      <a:noFill/>
                    </a:lnR>
                    <a:lnT>
                      <a:noFill/>
                    </a:lnT>
                    <a:lnB>
                      <a:noFill/>
                    </a:lnB>
                    <a:solidFill>
                      <a:schemeClr val="tx2">
                        <a:lumMod val="20000"/>
                        <a:lumOff val="80000"/>
                      </a:schemeClr>
                    </a:solidFill>
                  </a:tcPr>
                </a:tc>
                <a:tc>
                  <a:txBody>
                    <a:bodyPr/>
                    <a:lstStyle/>
                    <a:p>
                      <a:r>
                        <a:rPr lang="en-US"/>
                        <a:t>' '</a:t>
                      </a:r>
                    </a:p>
                  </a:txBody>
                  <a:tcPr anchor="ctr">
                    <a:lnL>
                      <a:noFill/>
                    </a:lnL>
                    <a:lnR>
                      <a:noFill/>
                    </a:lnR>
                    <a:lnT>
                      <a:noFill/>
                    </a:lnT>
                    <a:lnB>
                      <a:noFill/>
                    </a:lnB>
                    <a:solidFill>
                      <a:schemeClr val="tx2">
                        <a:lumMod val="20000"/>
                        <a:lumOff val="80000"/>
                      </a:schemeClr>
                    </a:solidFill>
                  </a:tcPr>
                </a:tc>
              </a:tr>
              <a:tr h="403047">
                <a:tc>
                  <a:txBody>
                    <a:bodyPr/>
                    <a:lstStyle/>
                    <a:p>
                      <a:r>
                        <a:rPr lang="en-US" b="1"/>
                        <a:t>C</a:t>
                      </a:r>
                      <a:r>
                        <a:rPr lang="en-US" b="1" baseline="-25000"/>
                        <a:t>3</a:t>
                      </a:r>
                      <a:endParaRPr lang="en-US"/>
                    </a:p>
                  </a:txBody>
                  <a:tcPr anchor="ctr">
                    <a:lnL>
                      <a:noFill/>
                    </a:lnL>
                    <a:lnR>
                      <a:noFill/>
                    </a:lnR>
                    <a:lnT>
                      <a:noFill/>
                    </a:lnT>
                    <a:lnB>
                      <a:noFill/>
                    </a:lnB>
                    <a:solidFill>
                      <a:schemeClr val="tx2">
                        <a:lumMod val="20000"/>
                        <a:lumOff val="80000"/>
                      </a:schemeClr>
                    </a:solidFill>
                  </a:tcPr>
                </a:tc>
                <a:tc>
                  <a:txBody>
                    <a:bodyPr/>
                    <a:lstStyle/>
                    <a:p>
                      <a:r>
                        <a:rPr lang="en-US" dirty="0"/>
                        <a:t>\x35</a:t>
                      </a:r>
                    </a:p>
                  </a:txBody>
                  <a:tcPr anchor="ctr">
                    <a:lnL>
                      <a:noFill/>
                    </a:lnL>
                    <a:lnR>
                      <a:noFill/>
                    </a:lnR>
                    <a:lnT>
                      <a:noFill/>
                    </a:lnT>
                    <a:lnB>
                      <a:noFill/>
                    </a:lnB>
                    <a:solidFill>
                      <a:schemeClr val="tx2">
                        <a:lumMod val="20000"/>
                        <a:lumOff val="80000"/>
                      </a:schemeClr>
                    </a:solidFill>
                  </a:tcPr>
                </a:tc>
                <a:tc>
                  <a:txBody>
                    <a:bodyPr/>
                    <a:lstStyle/>
                    <a:p>
                      <a:r>
                        <a:rPr lang="en-US" dirty="0"/>
                        <a:t>\x13</a:t>
                      </a:r>
                    </a:p>
                  </a:txBody>
                  <a:tcPr anchor="ctr">
                    <a:lnL>
                      <a:noFill/>
                    </a:lnL>
                    <a:lnR>
                      <a:noFill/>
                    </a:lnR>
                    <a:lnT>
                      <a:noFill/>
                    </a:lnT>
                    <a:lnB>
                      <a:noFill/>
                    </a:lnB>
                    <a:solidFill>
                      <a:schemeClr val="tx2">
                        <a:lumMod val="20000"/>
                        <a:lumOff val="80000"/>
                      </a:schemeClr>
                    </a:solidFill>
                  </a:tcPr>
                </a:tc>
                <a:tc>
                  <a:txBody>
                    <a:bodyPr/>
                    <a:lstStyle/>
                    <a:p>
                      <a:r>
                        <a:rPr lang="en-US" dirty="0"/>
                        <a:t>\x7b</a:t>
                      </a:r>
                    </a:p>
                  </a:txBody>
                  <a:tcPr anchor="ctr">
                    <a:lnL>
                      <a:noFill/>
                    </a:lnL>
                    <a:lnR>
                      <a:noFill/>
                    </a:lnR>
                    <a:lnT>
                      <a:noFill/>
                    </a:lnT>
                    <a:lnB>
                      <a:noFill/>
                    </a:lnB>
                    <a:solidFill>
                      <a:schemeClr val="tx2">
                        <a:lumMod val="20000"/>
                        <a:lumOff val="80000"/>
                      </a:schemeClr>
                    </a:solidFill>
                  </a:tcPr>
                </a:tc>
                <a:tc>
                  <a:txBody>
                    <a:bodyPr/>
                    <a:lstStyle/>
                    <a:p>
                      <a:r>
                        <a:rPr lang="en-US" dirty="0"/>
                        <a:t>\x27</a:t>
                      </a:r>
                    </a:p>
                  </a:txBody>
                  <a:tcPr anchor="ctr">
                    <a:lnL>
                      <a:noFill/>
                    </a:lnL>
                    <a:lnR>
                      <a:noFill/>
                    </a:lnR>
                    <a:lnT>
                      <a:noFill/>
                    </a:lnT>
                    <a:lnB>
                      <a:noFill/>
                    </a:lnB>
                    <a:solidFill>
                      <a:schemeClr val="tx2">
                        <a:lumMod val="20000"/>
                        <a:lumOff val="80000"/>
                      </a:schemeClr>
                    </a:solidFill>
                  </a:tcPr>
                </a:tc>
                <a:tc>
                  <a:txBody>
                    <a:bodyPr/>
                    <a:lstStyle/>
                    <a:p>
                      <a:r>
                        <a:rPr lang="en-US" dirty="0"/>
                        <a:t>\xb6</a:t>
                      </a:r>
                    </a:p>
                  </a:txBody>
                  <a:tcPr anchor="ctr">
                    <a:lnL>
                      <a:noFill/>
                    </a:lnL>
                    <a:lnR>
                      <a:noFill/>
                    </a:lnR>
                    <a:lnT>
                      <a:noFill/>
                    </a:lnT>
                    <a:lnB>
                      <a:noFill/>
                    </a:lnB>
                    <a:solidFill>
                      <a:schemeClr val="tx2">
                        <a:lumMod val="20000"/>
                        <a:lumOff val="80000"/>
                      </a:schemeClr>
                    </a:solidFill>
                  </a:tcPr>
                </a:tc>
                <a:tc>
                  <a:txBody>
                    <a:bodyPr/>
                    <a:lstStyle/>
                    <a:p>
                      <a:r>
                        <a:rPr lang="en-US" dirty="0"/>
                        <a:t>\xf5</a:t>
                      </a:r>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xda</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\x9c</a:t>
                      </a:r>
                    </a:p>
                  </a:txBody>
                  <a:tcPr anchor="ctr">
                    <a:lnL>
                      <a:noFill/>
                    </a:lnL>
                    <a:lnR>
                      <a:noFill/>
                    </a:lnR>
                    <a:lnT>
                      <a:noFill/>
                    </a:lnT>
                    <a:lnB>
                      <a:noFill/>
                    </a:lnB>
                    <a:solidFill>
                      <a:schemeClr val="tx2">
                        <a:lumMod val="20000"/>
                        <a:lumOff val="80000"/>
                      </a:schemeClr>
                    </a:solidFill>
                  </a:tcPr>
                </a:tc>
              </a:tr>
              <a:tr h="403047">
                <a:tc>
                  <a:txBody>
                    <a:bodyPr/>
                    <a:lstStyle/>
                    <a:p>
                      <a:r>
                        <a:rPr lang="en-US" b="1" dirty="0"/>
                        <a:t>P</a:t>
                      </a:r>
                      <a:r>
                        <a:rPr lang="en-US" b="1" baseline="-25000" dirty="0"/>
                        <a:t>4</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a:t>'s'</a:t>
                      </a:r>
                    </a:p>
                  </a:txBody>
                  <a:tcPr anchor="ctr">
                    <a:lnL>
                      <a:noFill/>
                    </a:lnL>
                    <a:lnR>
                      <a:noFill/>
                    </a:lnR>
                    <a:lnT>
                      <a:noFill/>
                    </a:lnT>
                    <a:lnB>
                      <a:noFill/>
                    </a:lnB>
                    <a:solidFill>
                      <a:schemeClr val="accent1">
                        <a:lumMod val="20000"/>
                        <a:lumOff val="80000"/>
                      </a:schemeClr>
                    </a:solidFill>
                  </a:tcPr>
                </a:tc>
                <a:tc>
                  <a:txBody>
                    <a:bodyPr/>
                    <a:lstStyle/>
                    <a:p>
                      <a:r>
                        <a:rPr lang="en-US"/>
                        <a:t>'o'</a:t>
                      </a:r>
                    </a:p>
                  </a:txBody>
                  <a:tcPr anchor="ctr">
                    <a:lnL>
                      <a:noFill/>
                    </a:lnL>
                    <a:lnR>
                      <a:noFill/>
                    </a:lnR>
                    <a:lnT>
                      <a:noFill/>
                    </a:lnT>
                    <a:lnB>
                      <a:noFill/>
                    </a:lnB>
                    <a:solidFill>
                      <a:schemeClr val="accent1">
                        <a:lumMod val="20000"/>
                        <a:lumOff val="80000"/>
                      </a:schemeClr>
                    </a:solidFill>
                  </a:tcPr>
                </a:tc>
                <a:tc>
                  <a:txBody>
                    <a:bodyPr/>
                    <a:lstStyle/>
                    <a:p>
                      <a:r>
                        <a:rPr lang="en-US"/>
                        <a:t>'m'</a:t>
                      </a:r>
                    </a:p>
                  </a:txBody>
                  <a:tcPr anchor="ctr">
                    <a:lnL>
                      <a:noFill/>
                    </a:lnL>
                    <a:lnR>
                      <a:noFill/>
                    </a:lnR>
                    <a:lnT>
                      <a:noFill/>
                    </a:lnT>
                    <a:lnB>
                      <a:noFill/>
                    </a:lnB>
                    <a:solidFill>
                      <a:schemeClr val="accent1">
                        <a:lumMod val="20000"/>
                        <a:lumOff val="80000"/>
                      </a:schemeClr>
                    </a:solidFill>
                  </a:tcPr>
                </a:tc>
                <a:tc>
                  <a:txBody>
                    <a:bodyPr/>
                    <a:lstStyle/>
                    <a:p>
                      <a:r>
                        <a:rPr lang="en-US"/>
                        <a:t>'e'</a:t>
                      </a:r>
                    </a:p>
                  </a:txBody>
                  <a:tcPr anchor="ctr">
                    <a:lnL>
                      <a:noFill/>
                    </a:lnL>
                    <a:lnR>
                      <a:noFill/>
                    </a:lnR>
                    <a:lnT>
                      <a:noFill/>
                    </a:lnT>
                    <a:lnB>
                      <a:noFill/>
                    </a:lnB>
                    <a:solidFill>
                      <a:schemeClr val="accent1">
                        <a:lumMod val="20000"/>
                        <a:lumOff val="80000"/>
                      </a:schemeClr>
                    </a:solidFill>
                  </a:tcPr>
                </a:tc>
                <a:tc>
                  <a:txBody>
                    <a:bodyPr/>
                    <a:lstStyle/>
                    <a:p>
                      <a:r>
                        <a:rPr lang="en-US"/>
                        <a:t>' '</a:t>
                      </a:r>
                    </a:p>
                  </a:txBody>
                  <a:tcPr anchor="ctr">
                    <a:lnL>
                      <a:noFill/>
                    </a:lnL>
                    <a:lnR>
                      <a:noFill/>
                    </a:lnR>
                    <a:lnT>
                      <a:noFill/>
                    </a:lnT>
                    <a:lnB>
                      <a:noFill/>
                    </a:lnB>
                    <a:solidFill>
                      <a:schemeClr val="accent1">
                        <a:lumMod val="20000"/>
                        <a:lumOff val="80000"/>
                      </a:schemeClr>
                    </a:solidFill>
                  </a:tcPr>
                </a:tc>
                <a:tc>
                  <a:txBody>
                    <a:bodyPr/>
                    <a:lstStyle/>
                    <a:p>
                      <a:r>
                        <a:rPr lang="en-US"/>
                        <a:t>'t'</a:t>
                      </a:r>
                    </a:p>
                  </a:txBody>
                  <a:tcPr anchor="ctr">
                    <a:lnL>
                      <a:noFill/>
                    </a:lnL>
                    <a:lnR>
                      <a:noFill/>
                    </a:lnR>
                    <a:lnT>
                      <a:noFill/>
                    </a:lnT>
                    <a:lnB>
                      <a:noFill/>
                    </a:lnB>
                    <a:solidFill>
                      <a:schemeClr val="accent1">
                        <a:lumMod val="20000"/>
                        <a:lumOff val="80000"/>
                      </a:schemeClr>
                    </a:solidFill>
                  </a:tcPr>
                </a:tc>
                <a:tc>
                  <a:txBody>
                    <a:bodyPr/>
                    <a:lstStyle/>
                    <a:p>
                      <a:r>
                        <a:rPr lang="en-US"/>
                        <a:t>'e'</a:t>
                      </a:r>
                    </a:p>
                  </a:txBody>
                  <a:tcPr anchor="ctr">
                    <a:lnL>
                      <a:noFill/>
                    </a:lnL>
                    <a:lnR>
                      <a:noFill/>
                    </a:lnR>
                    <a:lnT>
                      <a:noFill/>
                    </a:lnT>
                    <a:lnB>
                      <a:noFill/>
                    </a:lnB>
                    <a:solidFill>
                      <a:schemeClr val="accent1">
                        <a:lumMod val="20000"/>
                        <a:lumOff val="80000"/>
                      </a:schemeClr>
                    </a:solidFill>
                  </a:tcPr>
                </a:tc>
                <a:tc>
                  <a:txBody>
                    <a:bodyPr/>
                    <a:lstStyle/>
                    <a:p>
                      <a:r>
                        <a:rPr lang="en-US"/>
                        <a:t>'s'</a:t>
                      </a:r>
                    </a:p>
                  </a:txBody>
                  <a:tcPr anchor="ctr">
                    <a:lnL>
                      <a:noFill/>
                    </a:lnL>
                    <a:lnR>
                      <a:noFill/>
                    </a:lnR>
                    <a:lnT>
                      <a:noFill/>
                    </a:lnT>
                    <a:lnB>
                      <a:noFill/>
                    </a:lnB>
                    <a:solidFill>
                      <a:schemeClr val="accent1">
                        <a:lumMod val="20000"/>
                        <a:lumOff val="80000"/>
                      </a:schemeClr>
                    </a:solidFill>
                  </a:tcPr>
                </a:tc>
              </a:tr>
              <a:tr h="403047">
                <a:tc>
                  <a:txBody>
                    <a:bodyPr/>
                    <a:lstStyle/>
                    <a:p>
                      <a:r>
                        <a:rPr lang="en-US" b="1"/>
                        <a:t>C</a:t>
                      </a:r>
                      <a:r>
                        <a:rPr lang="en-US" b="1" baseline="-25000"/>
                        <a:t>4</a:t>
                      </a:r>
                      <a:endParaRPr lang="en-US"/>
                    </a:p>
                  </a:txBody>
                  <a:tcPr anchor="ctr">
                    <a:lnL>
                      <a:noFill/>
                    </a:lnL>
                    <a:lnR>
                      <a:noFill/>
                    </a:lnR>
                    <a:lnT>
                      <a:noFill/>
                    </a:lnT>
                    <a:lnB>
                      <a:noFill/>
                    </a:lnB>
                    <a:solidFill>
                      <a:schemeClr val="accent1">
                        <a:lumMod val="20000"/>
                        <a:lumOff val="80000"/>
                      </a:schemeClr>
                    </a:solidFill>
                  </a:tcPr>
                </a:tc>
                <a:tc>
                  <a:txBody>
                    <a:bodyPr/>
                    <a:lstStyle/>
                    <a:p>
                      <a:r>
                        <a:rPr lang="en-US" dirty="0"/>
                        <a:t>\xb1</a:t>
                      </a:r>
                    </a:p>
                  </a:txBody>
                  <a:tcPr anchor="ctr">
                    <a:lnL>
                      <a:noFill/>
                    </a:lnL>
                    <a:lnR>
                      <a:noFill/>
                    </a:lnR>
                    <a:lnT>
                      <a:noFill/>
                    </a:lnT>
                    <a:lnB>
                      <a:noFill/>
                    </a:lnB>
                    <a:solidFill>
                      <a:schemeClr val="accent1">
                        <a:lumMod val="20000"/>
                        <a:lumOff val="80000"/>
                      </a:schemeClr>
                    </a:solidFill>
                  </a:tcPr>
                </a:tc>
                <a:tc>
                  <a:txBody>
                    <a:bodyPr/>
                    <a:lstStyle/>
                    <a:p>
                      <a:r>
                        <a:rPr lang="en-US" dirty="0"/>
                        <a:t>\x0e</a:t>
                      </a:r>
                    </a:p>
                  </a:txBody>
                  <a:tcPr anchor="ctr">
                    <a:lnL>
                      <a:noFill/>
                    </a:lnL>
                    <a:lnR>
                      <a:noFill/>
                    </a:lnR>
                    <a:lnT>
                      <a:noFill/>
                    </a:lnT>
                    <a:lnB>
                      <a:noFill/>
                    </a:lnB>
                    <a:solidFill>
                      <a:schemeClr val="accent1">
                        <a:lumMod val="20000"/>
                        <a:lumOff val="80000"/>
                      </a:schemeClr>
                    </a:solidFill>
                  </a:tcPr>
                </a:tc>
                <a:tc>
                  <a:txBody>
                    <a:bodyPr/>
                    <a:lstStyle/>
                    <a:p>
                      <a:r>
                        <a:rPr lang="en-US" dirty="0"/>
                        <a:t>\</a:t>
                      </a:r>
                      <a:r>
                        <a:rPr lang="en-US" dirty="0" err="1"/>
                        <a:t>xdf</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dirty="0"/>
                        <a:t>\x42</a:t>
                      </a:r>
                    </a:p>
                  </a:txBody>
                  <a:tcPr anchor="ctr">
                    <a:lnL>
                      <a:noFill/>
                    </a:lnL>
                    <a:lnR>
                      <a:noFill/>
                    </a:lnR>
                    <a:lnT>
                      <a:noFill/>
                    </a:lnT>
                    <a:lnB>
                      <a:noFill/>
                    </a:lnB>
                    <a:solidFill>
                      <a:schemeClr val="accent1">
                        <a:lumMod val="20000"/>
                        <a:lumOff val="80000"/>
                      </a:schemeClr>
                    </a:solidFill>
                  </a:tcPr>
                </a:tc>
                <a:tc>
                  <a:txBody>
                    <a:bodyPr/>
                    <a:lstStyle/>
                    <a:p>
                      <a:r>
                        <a:rPr lang="en-US" dirty="0"/>
                        <a:t>\x93</a:t>
                      </a:r>
                    </a:p>
                  </a:txBody>
                  <a:tcPr anchor="ctr">
                    <a:lnL>
                      <a:noFill/>
                    </a:lnL>
                    <a:lnR>
                      <a:noFill/>
                    </a:lnR>
                    <a:lnT>
                      <a:noFill/>
                    </a:lnT>
                    <a:lnB>
                      <a:noFill/>
                    </a:lnB>
                    <a:solidFill>
                      <a:schemeClr val="accent1">
                        <a:lumMod val="20000"/>
                        <a:lumOff val="80000"/>
                      </a:schemeClr>
                    </a:solidFill>
                  </a:tcPr>
                </a:tc>
                <a:tc>
                  <a:txBody>
                    <a:bodyPr/>
                    <a:lstStyle/>
                    <a:p>
                      <a:r>
                        <a:rPr lang="en-US" dirty="0"/>
                        <a:t>\xe8</a:t>
                      </a:r>
                    </a:p>
                  </a:txBody>
                  <a:tcPr anchor="ctr">
                    <a:lnL>
                      <a:noFill/>
                    </a:lnL>
                    <a:lnR>
                      <a:noFill/>
                    </a:lnR>
                    <a:lnT>
                      <a:noFill/>
                    </a:lnT>
                    <a:lnB>
                      <a:noFill/>
                    </a:lnB>
                    <a:solidFill>
                      <a:schemeClr val="accent1">
                        <a:lumMod val="20000"/>
                        <a:lumOff val="80000"/>
                      </a:schemeClr>
                    </a:solidFill>
                  </a:tcPr>
                </a:tc>
                <a:tc>
                  <a:txBody>
                    <a:bodyPr/>
                    <a:lstStyle/>
                    <a:p>
                      <a:r>
                        <a:rPr lang="en-US" dirty="0"/>
                        <a:t>\x17</a:t>
                      </a:r>
                    </a:p>
                  </a:txBody>
                  <a:tcPr anchor="ctr">
                    <a:lnL>
                      <a:noFill/>
                    </a:lnL>
                    <a:lnR>
                      <a:noFill/>
                    </a:lnR>
                    <a:lnT>
                      <a:noFill/>
                    </a:lnT>
                    <a:lnB>
                      <a:noFill/>
                    </a:lnB>
                    <a:solidFill>
                      <a:schemeClr val="accent1">
                        <a:lumMod val="20000"/>
                        <a:lumOff val="80000"/>
                      </a:schemeClr>
                    </a:solidFill>
                  </a:tcPr>
                </a:tc>
                <a:tc>
                  <a:txBody>
                    <a:bodyPr/>
                    <a:lstStyle/>
                    <a:p>
                      <a:r>
                        <a:rPr lang="en-US" dirty="0"/>
                        <a:t>\x42</a:t>
                      </a:r>
                    </a:p>
                  </a:txBody>
                  <a:tcPr anchor="ctr">
                    <a:lnL>
                      <a:noFill/>
                    </a:lnL>
                    <a:lnR>
                      <a:noFill/>
                    </a:lnR>
                    <a:lnT>
                      <a:noFill/>
                    </a:lnT>
                    <a:lnB>
                      <a:noFill/>
                    </a:lnB>
                    <a:solidFill>
                      <a:schemeClr val="accent1">
                        <a:lumMod val="20000"/>
                        <a:lumOff val="80000"/>
                      </a:schemeClr>
                    </a:solidFill>
                  </a:tcPr>
                </a:tc>
              </a:tr>
              <a:tr h="403047">
                <a:tc>
                  <a:txBody>
                    <a:bodyPr/>
                    <a:lstStyle/>
                    <a:p>
                      <a:r>
                        <a:rPr lang="en-US" b="1" dirty="0"/>
                        <a:t>P</a:t>
                      </a:r>
                      <a:r>
                        <a:rPr lang="en-US" b="1" baseline="-25000" dirty="0"/>
                        <a:t>5</a:t>
                      </a:r>
                      <a:endParaRPr lang="en-US" dirty="0"/>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c>
                  <a:txBody>
                    <a:bodyPr/>
                    <a:lstStyle/>
                    <a:p>
                      <a:r>
                        <a:rPr lang="en-US"/>
                        <a:t>' '</a:t>
                      </a:r>
                    </a:p>
                  </a:txBody>
                  <a:tcPr anchor="ctr">
                    <a:lnL>
                      <a:noFill/>
                    </a:lnL>
                    <a:lnR>
                      <a:noFill/>
                    </a:lnR>
                    <a:lnT>
                      <a:noFill/>
                    </a:lnT>
                    <a:lnB>
                      <a:noFill/>
                    </a:lnB>
                    <a:solidFill>
                      <a:schemeClr val="tx2">
                        <a:lumMod val="20000"/>
                        <a:lumOff val="80000"/>
                      </a:schemeClr>
                    </a:solidFill>
                  </a:tcPr>
                </a:tc>
                <a:tc>
                  <a:txBody>
                    <a:bodyPr/>
                    <a:lstStyle/>
                    <a:p>
                      <a:r>
                        <a:rPr lang="en-US"/>
                        <a:t>'d'</a:t>
                      </a:r>
                    </a:p>
                  </a:txBody>
                  <a:tcPr anchor="ctr">
                    <a:lnL>
                      <a:noFill/>
                    </a:lnL>
                    <a:lnR>
                      <a:noFill/>
                    </a:lnR>
                    <a:lnT>
                      <a:noFill/>
                    </a:lnT>
                    <a:lnB>
                      <a:noFill/>
                    </a:lnB>
                    <a:solidFill>
                      <a:schemeClr val="tx2">
                        <a:lumMod val="20000"/>
                        <a:lumOff val="80000"/>
                      </a:schemeClr>
                    </a:solidFill>
                  </a:tcPr>
                </a:tc>
                <a:tc>
                  <a:txBody>
                    <a:bodyPr/>
                    <a:lstStyle/>
                    <a:p>
                      <a:r>
                        <a:rPr lang="en-US"/>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c>
                  <a:txBody>
                    <a:bodyPr/>
                    <a:lstStyle/>
                    <a:p>
                      <a:r>
                        <a:rPr lang="en-US"/>
                        <a:t>'a'</a:t>
                      </a:r>
                    </a:p>
                  </a:txBody>
                  <a:tcPr anchor="ctr">
                    <a:lnL>
                      <a:noFill/>
                    </a:lnL>
                    <a:lnR>
                      <a:noFill/>
                    </a:lnR>
                    <a:lnT>
                      <a:noFill/>
                    </a:lnT>
                    <a:lnB>
                      <a:noFill/>
                    </a:lnB>
                    <a:solidFill>
                      <a:schemeClr val="tx2">
                        <a:lumMod val="20000"/>
                        <a:lumOff val="80000"/>
                      </a:schemeClr>
                    </a:solidFill>
                  </a:tcPr>
                </a:tc>
                <a:tc>
                  <a:txBody>
                    <a:bodyPr/>
                    <a:lstStyle/>
                    <a:p>
                      <a:r>
                        <a:rPr lang="en-US"/>
                        <a:t>\x02</a:t>
                      </a:r>
                    </a:p>
                  </a:txBody>
                  <a:tcPr anchor="ctr">
                    <a:lnL>
                      <a:noFill/>
                    </a:lnL>
                    <a:lnR>
                      <a:noFill/>
                    </a:lnR>
                    <a:lnT>
                      <a:noFill/>
                    </a:lnT>
                    <a:lnB>
                      <a:noFill/>
                    </a:lnB>
                    <a:solidFill>
                      <a:schemeClr val="tx2">
                        <a:lumMod val="20000"/>
                        <a:lumOff val="80000"/>
                      </a:schemeClr>
                    </a:solidFill>
                  </a:tcPr>
                </a:tc>
                <a:tc>
                  <a:txBody>
                    <a:bodyPr/>
                    <a:lstStyle/>
                    <a:p>
                      <a:r>
                        <a:rPr lang="en-US"/>
                        <a:t>\x02</a:t>
                      </a:r>
                    </a:p>
                  </a:txBody>
                  <a:tcPr anchor="ctr">
                    <a:lnL>
                      <a:noFill/>
                    </a:lnL>
                    <a:lnR>
                      <a:noFill/>
                    </a:lnR>
                    <a:lnT>
                      <a:noFill/>
                    </a:lnT>
                    <a:lnB>
                      <a:noFill/>
                    </a:lnB>
                    <a:solidFill>
                      <a:schemeClr val="tx2">
                        <a:lumMod val="20000"/>
                        <a:lumOff val="80000"/>
                      </a:schemeClr>
                    </a:solidFill>
                  </a:tcPr>
                </a:tc>
              </a:tr>
              <a:tr h="403047">
                <a:tc>
                  <a:txBody>
                    <a:bodyPr/>
                    <a:lstStyle/>
                    <a:p>
                      <a:r>
                        <a:rPr lang="en-US" b="1" dirty="0"/>
                        <a:t>C</a:t>
                      </a:r>
                      <a:r>
                        <a:rPr lang="en-US" b="1" baseline="-25000" dirty="0"/>
                        <a:t>5</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\xe0</a:t>
                      </a:r>
                    </a:p>
                  </a:txBody>
                  <a:tcPr anchor="ctr">
                    <a:lnL>
                      <a:noFill/>
                    </a:lnL>
                    <a:lnR>
                      <a:noFill/>
                    </a:lnR>
                    <a:lnT>
                      <a:noFill/>
                    </a:lnT>
                    <a:lnB>
                      <a:noFill/>
                    </a:lnB>
                    <a:solidFill>
                      <a:schemeClr val="tx2">
                        <a:lumMod val="20000"/>
                        <a:lumOff val="80000"/>
                      </a:schemeClr>
                    </a:solidFill>
                  </a:tcPr>
                </a:tc>
                <a:tc>
                  <a:txBody>
                    <a:bodyPr/>
                    <a:lstStyle/>
                    <a:p>
                      <a:r>
                        <a:rPr lang="en-US" dirty="0"/>
                        <a:t>\x6f</a:t>
                      </a:r>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xcf</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\xc0</a:t>
                      </a:r>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xcf</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xfe</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\x87</a:t>
                      </a:r>
                    </a:p>
                  </a:txBody>
                  <a:tcPr anchor="ctr">
                    <a:lnL>
                      <a:noFill/>
                    </a:lnL>
                    <a:lnR>
                      <a:noFill/>
                    </a:lnR>
                    <a:lnT>
                      <a:noFill/>
                    </a:lnT>
                    <a:lnB>
                      <a:noFill/>
                    </a:lnB>
                    <a:solidFill>
                      <a:schemeClr val="tx2">
                        <a:lumMod val="20000"/>
                        <a:lumOff val="80000"/>
                      </a:schemeClr>
                    </a:solidFill>
                  </a:tcPr>
                </a:tc>
                <a:tc>
                  <a:txBody>
                    <a:bodyPr/>
                    <a:lstStyle/>
                    <a:p>
                      <a:r>
                        <a:rPr lang="en-US" dirty="0"/>
                        <a:t>\x66</a:t>
                      </a:r>
                    </a:p>
                  </a:txBody>
                  <a:tcPr anchor="ctr">
                    <a:lnL>
                      <a:noFill/>
                    </a:lnL>
                    <a:lnR>
                      <a:noFill/>
                    </a:lnR>
                    <a:lnT>
                      <a:noFill/>
                    </a:lnT>
                    <a:lnB>
                      <a:noFill/>
                    </a:lnB>
                    <a:solidFill>
                      <a:schemeClr val="tx2">
                        <a:lumMod val="20000"/>
                        <a:lumOff val="80000"/>
                      </a:schemeClr>
                    </a:solidFill>
                  </a:tcPr>
                </a:tc>
              </a:tr>
            </a:tbl>
          </a:graphicData>
        </a:graphic>
      </p:graphicFrame>
      <p:sp>
        <p:nvSpPr>
          <p:cNvPr id="8" name="TextBox 7"/>
          <p:cNvSpPr txBox="1"/>
          <p:nvPr/>
        </p:nvSpPr>
        <p:spPr>
          <a:xfrm>
            <a:off x="7010400" y="2262188"/>
            <a:ext cx="1905000" cy="2585323"/>
          </a:xfrm>
          <a:prstGeom prst="rect">
            <a:avLst/>
          </a:prstGeom>
          <a:noFill/>
        </p:spPr>
        <p:txBody>
          <a:bodyPr wrap="square" rtlCol="0">
            <a:spAutoFit/>
          </a:bodyPr>
          <a:lstStyle/>
          <a:p>
            <a:r>
              <a:rPr lang="en-US" dirty="0" smtClean="0"/>
              <a:t>Two blocks of just “A”s (note that the </a:t>
            </a:r>
            <a:r>
              <a:rPr lang="en-US" dirty="0" err="1" smtClean="0"/>
              <a:t>ciphertext</a:t>
            </a:r>
            <a:r>
              <a:rPr lang="en-US" dirty="0" smtClean="0"/>
              <a:t> is the same)</a:t>
            </a:r>
          </a:p>
          <a:p>
            <a:endParaRPr lang="en-US" dirty="0"/>
          </a:p>
          <a:p>
            <a:endParaRPr lang="en-US" dirty="0" smtClean="0"/>
          </a:p>
          <a:p>
            <a:r>
              <a:rPr lang="en-US" dirty="0" smtClean="0"/>
              <a:t>The rest of the string encrypted as-is</a:t>
            </a:r>
            <a:endParaRPr lang="en-US" dirty="0"/>
          </a:p>
        </p:txBody>
      </p:sp>
      <p:sp>
        <p:nvSpPr>
          <p:cNvPr id="10" name="Rectangle 9"/>
          <p:cNvSpPr/>
          <p:nvPr/>
        </p:nvSpPr>
        <p:spPr>
          <a:xfrm>
            <a:off x="76200" y="3886200"/>
            <a:ext cx="8839200" cy="2667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76200" y="2262187"/>
            <a:ext cx="8839200" cy="164259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064625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[2]</a:t>
            </a:r>
            <a:endParaRPr lang="en-US" sz="3600" dirty="0"/>
          </a:p>
        </p:txBody>
      </p:sp>
      <p:sp>
        <p:nvSpPr>
          <p:cNvPr id="6" name="Content Placeholder 5"/>
          <p:cNvSpPr>
            <a:spLocks noGrp="1"/>
          </p:cNvSpPr>
          <p:nvPr>
            <p:ph idx="1"/>
          </p:nvPr>
        </p:nvSpPr>
        <p:spPr/>
        <p:txBody>
          <a:bodyPr/>
          <a:lstStyle/>
          <a:p>
            <a:r>
              <a:rPr lang="en-US" dirty="0" smtClean="0"/>
              <a:t>Here’s the output from </a:t>
            </a:r>
            <a:r>
              <a:rPr lang="en-US" dirty="0" err="1" smtClean="0"/>
              <a:t>do_crypto</a:t>
            </a:r>
            <a:r>
              <a:rPr lang="en-US" dirty="0" smtClean="0"/>
              <a:t>(“A” * 7):</a:t>
            </a:r>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658366514"/>
              </p:ext>
            </p:extLst>
          </p:nvPr>
        </p:nvGraphicFramePr>
        <p:xfrm>
          <a:off x="152400" y="2294132"/>
          <a:ext cx="6858000" cy="4030470"/>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rgbClr val="00B050"/>
                          </a:solidFill>
                        </a:rPr>
                        <a:t>C</a:t>
                      </a:r>
                      <a:r>
                        <a:rPr lang="en-US" b="1" baseline="-25000">
                          <a:solidFill>
                            <a:srgbClr val="00B050"/>
                          </a:solidFill>
                        </a:rPr>
                        <a:t>1</a:t>
                      </a:r>
                      <a:endParaRPr lang="en-US" b="1">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\xea</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\xca</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\x59</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\x30</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\x3d</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\x8b</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\xe6</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\x0f</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'h'</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\xf2</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\xaa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\xb1</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\xfb</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\x54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\xb5</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\x87</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'o'</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'm'</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\x34</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\x87</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\x06</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\x9a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\xcc</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\xad</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\x43</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'd'</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\x03</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\x03</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\x03</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\xd3</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\x71</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\x2a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\xf5</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\x10</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\x25</a:t>
                      </a:r>
                    </a:p>
                  </a:txBody>
                  <a:tcPr anchor="ctr">
                    <a:lnL>
                      <a:noFill/>
                    </a:lnL>
                    <a:lnR>
                      <a:noFill/>
                    </a:lnR>
                    <a:lnT>
                      <a:noFill/>
                    </a:lnT>
                    <a:lnB>
                      <a:noFill/>
                    </a:lnB>
                    <a:solidFill>
                      <a:schemeClr val="accent1">
                        <a:lumMod val="20000"/>
                        <a:lumOff val="80000"/>
                      </a:schemeClr>
                    </a:solidFill>
                  </a:tcPr>
                </a:tc>
                <a:tc>
                  <a:txBody>
                    <a:bodyPr/>
                    <a:lstStyle/>
                    <a:p>
                      <a:r>
                        <a:rPr lang="en-US" dirty="0">
                          <a:solidFill>
                            <a:schemeClr val="bg1">
                              <a:lumMod val="50000"/>
                            </a:schemeClr>
                          </a:solidFill>
                        </a:rPr>
                        <a:t>\</a:t>
                      </a:r>
                      <a:r>
                        <a:rPr lang="en-US" dirty="0" err="1">
                          <a:solidFill>
                            <a:schemeClr val="bg1">
                              <a:lumMod val="50000"/>
                            </a:schemeClr>
                          </a:solidFill>
                        </a:rPr>
                        <a:t>xea</a:t>
                      </a:r>
                      <a:endParaRPr lang="en-US" dirty="0">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\xea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\x59</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\x3d</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\x8b</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\xe6</a:t>
                      </a:r>
                    </a:p>
                  </a:txBody>
                  <a:tcPr anchor="ctr">
                    <a:lnL>
                      <a:noFill/>
                    </a:lnL>
                    <a:lnR>
                      <a:noFill/>
                    </a:lnR>
                    <a:lnT>
                      <a:noFill/>
                    </a:lnT>
                    <a:lnB>
                      <a:noFill/>
                    </a:lnB>
                    <a:solidFill>
                      <a:schemeClr val="tx2">
                        <a:lumMod val="20000"/>
                        <a:lumOff val="80000"/>
                      </a:schemeClr>
                    </a:solidFill>
                  </a:tcPr>
                </a:tc>
                <a:tc>
                  <a:txBody>
                    <a:bodyPr/>
                    <a:lstStyle/>
                    <a:p>
                      <a:r>
                        <a:rPr lang="en-US" dirty="0">
                          <a:solidFill>
                            <a:schemeClr val="bg1">
                              <a:lumMod val="50000"/>
                            </a:schemeClr>
                          </a:solidFill>
                        </a:rPr>
                        <a:t>\x0f</a:t>
                      </a:r>
                    </a:p>
                  </a:txBody>
                  <a:tcPr anchor="ctr">
                    <a:lnL>
                      <a:noFill/>
                    </a:lnL>
                    <a:lnR>
                      <a:noFill/>
                    </a:lnR>
                    <a:lnT>
                      <a:noFill/>
                    </a:lnT>
                    <a:lnB>
                      <a:noFill/>
                    </a:lnB>
                    <a:solidFill>
                      <a:schemeClr val="tx2">
                        <a:lumMod val="20000"/>
                        <a:lumOff val="80000"/>
                      </a:schemeClr>
                    </a:solidFill>
                  </a:tcPr>
                </a:tc>
              </a:tr>
            </a:tbl>
          </a:graphicData>
        </a:graphic>
      </p:graphicFrame>
      <p:sp>
        <p:nvSpPr>
          <p:cNvPr id="8" name="TextBox 7"/>
          <p:cNvSpPr txBox="1"/>
          <p:nvPr/>
        </p:nvSpPr>
        <p:spPr>
          <a:xfrm>
            <a:off x="7001107" y="2754868"/>
            <a:ext cx="1905000" cy="369332"/>
          </a:xfrm>
          <a:prstGeom prst="rect">
            <a:avLst/>
          </a:prstGeom>
          <a:noFill/>
        </p:spPr>
        <p:txBody>
          <a:bodyPr wrap="square" rtlCol="0">
            <a:spAutoFit/>
          </a:bodyPr>
          <a:lstStyle/>
          <a:p>
            <a:r>
              <a:rPr lang="en-US" dirty="0" smtClean="0">
                <a:sym typeface="Wingdings" pitchFamily="2" charset="2"/>
              </a:rPr>
              <a:t> GOAL</a:t>
            </a:r>
            <a:endParaRPr lang="en-US" dirty="0"/>
          </a:p>
        </p:txBody>
      </p:sp>
      <p:sp>
        <p:nvSpPr>
          <p:cNvPr id="11" name="Rectangle 10"/>
          <p:cNvSpPr/>
          <p:nvPr/>
        </p:nvSpPr>
        <p:spPr>
          <a:xfrm>
            <a:off x="76200" y="2262187"/>
            <a:ext cx="8839200" cy="8620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p:cNvSpPr txBox="1"/>
          <p:nvPr/>
        </p:nvSpPr>
        <p:spPr>
          <a:xfrm>
            <a:off x="7162800" y="3352800"/>
            <a:ext cx="1447800" cy="2862322"/>
          </a:xfrm>
          <a:prstGeom prst="rect">
            <a:avLst/>
          </a:prstGeom>
          <a:noFill/>
        </p:spPr>
        <p:txBody>
          <a:bodyPr wrap="square" rtlCol="0">
            <a:spAutoFit/>
          </a:bodyPr>
          <a:lstStyle/>
          <a:p>
            <a:r>
              <a:rPr lang="en-US" dirty="0" smtClean="0"/>
              <a:t>Stuff</a:t>
            </a:r>
          </a:p>
          <a:p>
            <a:r>
              <a:rPr lang="en-US" dirty="0" smtClean="0"/>
              <a:t>That</a:t>
            </a:r>
          </a:p>
          <a:p>
            <a:r>
              <a:rPr lang="en-US" dirty="0" smtClean="0"/>
              <a:t>We</a:t>
            </a:r>
          </a:p>
          <a:p>
            <a:r>
              <a:rPr lang="en-US" dirty="0" smtClean="0"/>
              <a:t>Don’t</a:t>
            </a:r>
          </a:p>
          <a:p>
            <a:r>
              <a:rPr lang="en-US" dirty="0" smtClean="0"/>
              <a:t>Care</a:t>
            </a:r>
          </a:p>
          <a:p>
            <a:r>
              <a:rPr lang="en-US" dirty="0" smtClean="0"/>
              <a:t>About</a:t>
            </a:r>
          </a:p>
          <a:p>
            <a:r>
              <a:rPr lang="en-US" dirty="0" smtClean="0"/>
              <a:t>…</a:t>
            </a:r>
          </a:p>
          <a:p>
            <a:r>
              <a:rPr lang="en-US" dirty="0" smtClean="0"/>
              <a:t>…</a:t>
            </a:r>
          </a:p>
          <a:p>
            <a:r>
              <a:rPr lang="en-US" dirty="0" smtClean="0"/>
              <a:t>…</a:t>
            </a:r>
          </a:p>
          <a:p>
            <a:r>
              <a:rPr lang="en-US" dirty="0" smtClean="0"/>
              <a:t>…</a:t>
            </a:r>
            <a:endParaRPr lang="en-US" dirty="0"/>
          </a:p>
        </p:txBody>
      </p:sp>
      <p:sp>
        <p:nvSpPr>
          <p:cNvPr id="12" name="Rectangle 11"/>
          <p:cNvSpPr/>
          <p:nvPr/>
        </p:nvSpPr>
        <p:spPr>
          <a:xfrm>
            <a:off x="66907" y="3124200"/>
            <a:ext cx="8839200" cy="3276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516989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[3]</a:t>
            </a:r>
            <a:endParaRPr lang="en-US" sz="3600" dirty="0"/>
          </a:p>
        </p:txBody>
      </p:sp>
      <p:sp>
        <p:nvSpPr>
          <p:cNvPr id="6" name="Content Placeholder 5"/>
          <p:cNvSpPr>
            <a:spLocks noGrp="1"/>
          </p:cNvSpPr>
          <p:nvPr>
            <p:ph idx="1"/>
          </p:nvPr>
        </p:nvSpPr>
        <p:spPr>
          <a:xfrm>
            <a:off x="457200" y="3048001"/>
            <a:ext cx="8229600" cy="838200"/>
          </a:xfrm>
        </p:spPr>
        <p:txBody>
          <a:bodyPr/>
          <a:lstStyle/>
          <a:p>
            <a:r>
              <a:rPr lang="en-US" sz="2400" dirty="0" smtClean="0"/>
              <a:t>It’s pretty trivial to guess a single byte…</a:t>
            </a:r>
          </a:p>
          <a:p>
            <a:pPr lvl="1"/>
            <a:r>
              <a:rPr lang="en-US" sz="2000" dirty="0" smtClean="0"/>
              <a:t>[‘A’..’Z’ + ‘</a:t>
            </a:r>
            <a:r>
              <a:rPr lang="en-US" sz="2000" dirty="0" err="1" smtClean="0"/>
              <a:t>a’..’z</a:t>
            </a:r>
            <a:r>
              <a:rPr lang="en-US" sz="2000" dirty="0" smtClean="0"/>
              <a:t>’] do |c| </a:t>
            </a:r>
            <a:r>
              <a:rPr lang="en-US" sz="2000" dirty="0" err="1" smtClean="0"/>
              <a:t>do_crypto</a:t>
            </a:r>
            <a:r>
              <a:rPr lang="en-US" sz="2000" dirty="0" smtClean="0"/>
              <a:t>(‘AAAAAAA’ + c); end</a:t>
            </a:r>
          </a:p>
          <a:p>
            <a:pPr lvl="1"/>
            <a:endParaRPr lang="en-US" dirty="0" smtClean="0"/>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40881384"/>
              </p:ext>
            </p:extLst>
          </p:nvPr>
        </p:nvGraphicFramePr>
        <p:xfrm>
          <a:off x="152400" y="3987108"/>
          <a:ext cx="6858000" cy="134112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'S'</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\x1c</a:t>
                      </a:r>
                    </a:p>
                  </a:txBody>
                  <a:tcPr anchor="ctr">
                    <a:lnL>
                      <a:noFill/>
                    </a:lnL>
                    <a:lnR>
                      <a:noFill/>
                    </a:lnR>
                    <a:lnT>
                      <a:noFill/>
                    </a:lnT>
                    <a:lnB>
                      <a:noFill/>
                    </a:lnB>
                    <a:solidFill>
                      <a:schemeClr val="tx2">
                        <a:lumMod val="20000"/>
                        <a:lumOff val="80000"/>
                      </a:schemeClr>
                    </a:solidFill>
                  </a:tcPr>
                </a:tc>
                <a:tc>
                  <a:txBody>
                    <a:bodyPr/>
                    <a:lstStyle/>
                    <a:p>
                      <a:r>
                        <a:rPr lang="en-US" sz="1600"/>
                        <a:t>\x32</a:t>
                      </a:r>
                    </a:p>
                  </a:txBody>
                  <a:tcPr anchor="ctr">
                    <a:lnL>
                      <a:noFill/>
                    </a:lnL>
                    <a:lnR>
                      <a:noFill/>
                    </a:lnR>
                    <a:lnT>
                      <a:noFill/>
                    </a:lnT>
                    <a:lnB>
                      <a:noFill/>
                    </a:lnB>
                    <a:solidFill>
                      <a:schemeClr val="tx2">
                        <a:lumMod val="20000"/>
                        <a:lumOff val="80000"/>
                      </a:schemeClr>
                    </a:solidFill>
                  </a:tcPr>
                </a:tc>
                <a:tc>
                  <a:txBody>
                    <a:bodyPr/>
                    <a:lstStyle/>
                    <a:p>
                      <a:r>
                        <a:rPr lang="en-US" sz="1600"/>
                        <a:t>\x22</a:t>
                      </a:r>
                    </a:p>
                  </a:txBody>
                  <a:tcPr anchor="ctr">
                    <a:lnL>
                      <a:noFill/>
                    </a:lnL>
                    <a:lnR>
                      <a:noFill/>
                    </a:lnR>
                    <a:lnT>
                      <a:noFill/>
                    </a:lnT>
                    <a:lnB>
                      <a:noFill/>
                    </a:lnB>
                    <a:solidFill>
                      <a:schemeClr val="tx2">
                        <a:lumMod val="20000"/>
                        <a:lumOff val="80000"/>
                      </a:schemeClr>
                    </a:solidFill>
                  </a:tcPr>
                </a:tc>
                <a:tc>
                  <a:txBody>
                    <a:bodyPr/>
                    <a:lstStyle/>
                    <a:p>
                      <a:r>
                        <a:rPr lang="en-US" sz="1600"/>
                        <a:t>\x39</a:t>
                      </a:r>
                    </a:p>
                  </a:txBody>
                  <a:tcPr anchor="ctr">
                    <a:lnL>
                      <a:noFill/>
                    </a:lnL>
                    <a:lnR>
                      <a:noFill/>
                    </a:lnR>
                    <a:lnT>
                      <a:noFill/>
                    </a:lnT>
                    <a:lnB>
                      <a:noFill/>
                    </a:lnB>
                    <a:solidFill>
                      <a:schemeClr val="tx2">
                        <a:lumMod val="20000"/>
                        <a:lumOff val="80000"/>
                      </a:schemeClr>
                    </a:solidFill>
                  </a:tcPr>
                </a:tc>
                <a:tc>
                  <a:txBody>
                    <a:bodyPr/>
                    <a:lstStyle/>
                    <a:p>
                      <a:r>
                        <a:rPr lang="en-US" sz="1600"/>
                        <a:t>\xb7</a:t>
                      </a:r>
                    </a:p>
                  </a:txBody>
                  <a:tcPr anchor="ctr">
                    <a:lnL>
                      <a:noFill/>
                    </a:lnL>
                    <a:lnR>
                      <a:noFill/>
                    </a:lnR>
                    <a:lnT>
                      <a:noFill/>
                    </a:lnT>
                    <a:lnB>
                      <a:noFill/>
                    </a:lnB>
                    <a:solidFill>
                      <a:schemeClr val="tx2">
                        <a:lumMod val="20000"/>
                        <a:lumOff val="80000"/>
                      </a:schemeClr>
                    </a:solidFill>
                  </a:tcPr>
                </a:tc>
                <a:tc>
                  <a:txBody>
                    <a:bodyPr/>
                    <a:lstStyle/>
                    <a:p>
                      <a:r>
                        <a:rPr lang="en-US" sz="1600"/>
                        <a:t>\x99</a:t>
                      </a:r>
                    </a:p>
                  </a:txBody>
                  <a:tcPr anchor="ctr">
                    <a:lnL>
                      <a:noFill/>
                    </a:lnL>
                    <a:lnR>
                      <a:noFill/>
                    </a:lnR>
                    <a:lnT>
                      <a:noFill/>
                    </a:lnT>
                    <a:lnB>
                      <a:noFill/>
                    </a:lnB>
                    <a:solidFill>
                      <a:schemeClr val="tx2">
                        <a:lumMod val="20000"/>
                        <a:lumOff val="80000"/>
                      </a:schemeClr>
                    </a:solidFill>
                  </a:tcPr>
                </a:tc>
                <a:tc>
                  <a:txBody>
                    <a:bodyPr/>
                    <a:lstStyle/>
                    <a:p>
                      <a:r>
                        <a:rPr lang="en-US" sz="1600"/>
                        <a:t>\x73</a:t>
                      </a:r>
                    </a:p>
                  </a:txBody>
                  <a:tcPr anchor="ctr">
                    <a:lnL>
                      <a:noFill/>
                    </a:lnL>
                    <a:lnR>
                      <a:noFill/>
                    </a:lnR>
                    <a:lnT>
                      <a:noFill/>
                    </a:lnT>
                    <a:lnB>
                      <a:noFill/>
                    </a:lnB>
                    <a:solidFill>
                      <a:schemeClr val="tx2">
                        <a:lumMod val="20000"/>
                        <a:lumOff val="80000"/>
                      </a:schemeClr>
                    </a:solidFill>
                  </a:tcPr>
                </a:tc>
                <a:tc>
                  <a:txBody>
                    <a:bodyPr/>
                    <a:lstStyle/>
                    <a:p>
                      <a:r>
                        <a:rPr lang="en-US" sz="1600"/>
                        <a:t>\x42</a:t>
                      </a:r>
                    </a:p>
                  </a:txBody>
                  <a:tcPr anchor="ctr">
                    <a:lnL>
                      <a:noFill/>
                    </a:lnL>
                    <a:lnR>
                      <a:noFill/>
                    </a:lnR>
                    <a:lnT>
                      <a:noFill/>
                    </a:lnT>
                    <a:lnB>
                      <a:noFill/>
                    </a:lnB>
                    <a:solidFill>
                      <a:schemeClr val="tx2">
                        <a:lumMod val="20000"/>
                        <a:lumOff val="80000"/>
                      </a:schemeClr>
                    </a:solidFill>
                  </a:tcPr>
                </a:tc>
              </a:tr>
              <a:tr h="167640">
                <a:tc>
                  <a:txBody>
                    <a:bodyPr/>
                    <a:lstStyle/>
                    <a:p>
                      <a:r>
                        <a:rPr lang="en-US" sz="1600" b="1" dirty="0">
                          <a:solidFill>
                            <a:schemeClr val="bg1">
                              <a:lumMod val="65000"/>
                            </a:schemeClr>
                          </a:solidFill>
                        </a:rPr>
                        <a:t>P</a:t>
                      </a:r>
                      <a:r>
                        <a:rPr lang="en-US" sz="1600" b="1" baseline="-25000" dirty="0">
                          <a:solidFill>
                            <a:schemeClr val="bg1">
                              <a:lumMod val="65000"/>
                            </a:schemeClr>
                          </a:solidFill>
                        </a:rPr>
                        <a:t>2</a:t>
                      </a:r>
                      <a:endParaRPr lang="en-US" sz="1600" dirty="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'h'</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r>
              <a:tr h="137160">
                <a:tc>
                  <a:txBody>
                    <a:bodyPr/>
                    <a:lstStyle/>
                    <a:p>
                      <a:r>
                        <a:rPr lang="en-US" sz="1600" b="1" dirty="0">
                          <a:solidFill>
                            <a:schemeClr val="bg1">
                              <a:lumMod val="65000"/>
                            </a:schemeClr>
                          </a:solidFill>
                        </a:rPr>
                        <a:t>C</a:t>
                      </a:r>
                      <a:r>
                        <a:rPr lang="en-US" sz="1600" b="1" baseline="-25000" dirty="0">
                          <a:solidFill>
                            <a:schemeClr val="bg1">
                              <a:lumMod val="65000"/>
                            </a:schemeClr>
                          </a:solidFill>
                        </a:rPr>
                        <a:t>2</a:t>
                      </a:r>
                      <a:endParaRPr lang="en-US" sz="1600" dirty="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\x35</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\x13</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\x7b</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\x27</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\xb6</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\xf5</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a:t>
                      </a:r>
                      <a:r>
                        <a:rPr lang="en-US" sz="1600" dirty="0" err="1">
                          <a:solidFill>
                            <a:schemeClr val="bg1">
                              <a:lumMod val="65000"/>
                            </a:schemeClr>
                          </a:solidFill>
                        </a:rPr>
                        <a:t>xda</a:t>
                      </a:r>
                      <a:endParaRPr lang="en-US" sz="1600" dirty="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\x9c</a:t>
                      </a:r>
                    </a:p>
                  </a:txBody>
                  <a:tcPr anchor="ctr">
                    <a:lnL>
                      <a:noFill/>
                    </a:lnL>
                    <a:lnR>
                      <a:noFill/>
                    </a:lnR>
                    <a:lnT>
                      <a:noFill/>
                    </a:lnT>
                    <a:lnB>
                      <a:noFill/>
                    </a:lnB>
                    <a:solidFill>
                      <a:schemeClr val="accent1">
                        <a:lumMod val="20000"/>
                        <a:lumOff val="80000"/>
                      </a:schemeClr>
                    </a:solidFill>
                  </a:tcPr>
                </a:tc>
              </a:tr>
            </a:tbl>
          </a:graphicData>
        </a:graphic>
      </p:graphicFrame>
      <p:sp>
        <p:nvSpPr>
          <p:cNvPr id="11" name="Rectangle 10"/>
          <p:cNvSpPr/>
          <p:nvPr/>
        </p:nvSpPr>
        <p:spPr>
          <a:xfrm>
            <a:off x="14868" y="3048000"/>
            <a:ext cx="8839200" cy="377840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218361356"/>
              </p:ext>
            </p:extLst>
          </p:nvPr>
        </p:nvGraphicFramePr>
        <p:xfrm>
          <a:off x="152400" y="5382520"/>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'T'</a:t>
                      </a:r>
                    </a:p>
                  </a:txBody>
                  <a:tcPr anchor="ctr">
                    <a:lnL>
                      <a:noFill/>
                    </a:lnL>
                    <a:lnR>
                      <a:noFill/>
                    </a:lnR>
                    <a:lnT>
                      <a:noFill/>
                    </a:lnT>
                    <a:lnB>
                      <a:noFill/>
                    </a:lnB>
                    <a:solidFill>
                      <a:schemeClr val="tx2">
                        <a:lumMod val="20000"/>
                        <a:lumOff val="80000"/>
                      </a:schemeClr>
                    </a:solidFill>
                  </a:tcPr>
                </a:tc>
              </a:tr>
              <a:tr h="1219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a:t>
                      </a:r>
                      <a:r>
                        <a:rPr lang="en-US" sz="1600" b="1" dirty="0" err="1">
                          <a:solidFill>
                            <a:srgbClr val="00B050"/>
                          </a:solidFill>
                        </a:rPr>
                        <a:t>xea</a:t>
                      </a:r>
                      <a:endParaRPr lang="en-US" sz="1600"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a:t>
                      </a:r>
                      <a:r>
                        <a:rPr lang="en-US" sz="1600" b="1" dirty="0" err="1">
                          <a:solidFill>
                            <a:srgbClr val="00B050"/>
                          </a:solidFill>
                        </a:rPr>
                        <a:t>xca</a:t>
                      </a:r>
                      <a:endParaRPr lang="en-US" sz="1600"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\x59</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\x30</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\x3d</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\x8b</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\xe6</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\x0f</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3" name="Content Placeholder 3"/>
          <p:cNvGraphicFramePr>
            <a:graphicFrameLocks/>
          </p:cNvGraphicFramePr>
          <p:nvPr>
            <p:extLst>
              <p:ext uri="{D42A27DB-BD31-4B8C-83A1-F6EECF244321}">
                <p14:modId xmlns:p14="http://schemas.microsoft.com/office/powerpoint/2010/main" val="2982302653"/>
              </p:ext>
            </p:extLst>
          </p:nvPr>
        </p:nvGraphicFramePr>
        <p:xfrm>
          <a:off x="152400" y="6139118"/>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'U'</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\x5a</a:t>
                      </a:r>
                    </a:p>
                  </a:txBody>
                  <a:tcPr anchor="ctr">
                    <a:lnL>
                      <a:noFill/>
                    </a:lnL>
                    <a:lnR>
                      <a:noFill/>
                    </a:lnR>
                    <a:lnT>
                      <a:noFill/>
                    </a:lnT>
                    <a:lnB>
                      <a:noFill/>
                    </a:lnB>
                    <a:solidFill>
                      <a:schemeClr val="tx2">
                        <a:lumMod val="20000"/>
                        <a:lumOff val="80000"/>
                      </a:schemeClr>
                    </a:solidFill>
                  </a:tcPr>
                </a:tc>
                <a:tc>
                  <a:txBody>
                    <a:bodyPr/>
                    <a:lstStyle/>
                    <a:p>
                      <a:r>
                        <a:rPr lang="en-US" sz="1600"/>
                        <a:t>\x3c</a:t>
                      </a:r>
                    </a:p>
                  </a:txBody>
                  <a:tcPr anchor="ctr">
                    <a:lnL>
                      <a:noFill/>
                    </a:lnL>
                    <a:lnR>
                      <a:noFill/>
                    </a:lnR>
                    <a:lnT>
                      <a:noFill/>
                    </a:lnT>
                    <a:lnB>
                      <a:noFill/>
                    </a:lnB>
                    <a:solidFill>
                      <a:schemeClr val="tx2">
                        <a:lumMod val="20000"/>
                        <a:lumOff val="80000"/>
                      </a:schemeClr>
                    </a:solidFill>
                  </a:tcPr>
                </a:tc>
                <a:tc>
                  <a:txBody>
                    <a:bodyPr/>
                    <a:lstStyle/>
                    <a:p>
                      <a:r>
                        <a:rPr lang="en-US" sz="1600"/>
                        <a:t>\x17</a:t>
                      </a:r>
                    </a:p>
                  </a:txBody>
                  <a:tcPr anchor="ctr">
                    <a:lnL>
                      <a:noFill/>
                    </a:lnL>
                    <a:lnR>
                      <a:noFill/>
                    </a:lnR>
                    <a:lnT>
                      <a:noFill/>
                    </a:lnT>
                    <a:lnB>
                      <a:noFill/>
                    </a:lnB>
                    <a:solidFill>
                      <a:schemeClr val="tx2">
                        <a:lumMod val="20000"/>
                        <a:lumOff val="80000"/>
                      </a:schemeClr>
                    </a:solidFill>
                  </a:tcPr>
                </a:tc>
                <a:tc>
                  <a:txBody>
                    <a:bodyPr/>
                    <a:lstStyle/>
                    <a:p>
                      <a:r>
                        <a:rPr lang="en-US" sz="1600"/>
                        <a:t>\x25</a:t>
                      </a:r>
                    </a:p>
                  </a:txBody>
                  <a:tcPr anchor="ctr">
                    <a:lnL>
                      <a:noFill/>
                    </a:lnL>
                    <a:lnR>
                      <a:noFill/>
                    </a:lnR>
                    <a:lnT>
                      <a:noFill/>
                    </a:lnT>
                    <a:lnB>
                      <a:noFill/>
                    </a:lnB>
                    <a:solidFill>
                      <a:schemeClr val="tx2">
                        <a:lumMod val="20000"/>
                        <a:lumOff val="80000"/>
                      </a:schemeClr>
                    </a:solidFill>
                  </a:tcPr>
                </a:tc>
                <a:tc>
                  <a:txBody>
                    <a:bodyPr/>
                    <a:lstStyle/>
                    <a:p>
                      <a:r>
                        <a:rPr lang="en-US" sz="1600"/>
                        <a:t>\xc8</a:t>
                      </a:r>
                    </a:p>
                  </a:txBody>
                  <a:tcPr anchor="ctr">
                    <a:lnL>
                      <a:noFill/>
                    </a:lnL>
                    <a:lnR>
                      <a:noFill/>
                    </a:lnR>
                    <a:lnT>
                      <a:noFill/>
                    </a:lnT>
                    <a:lnB>
                      <a:noFill/>
                    </a:lnB>
                    <a:solidFill>
                      <a:schemeClr val="tx2">
                        <a:lumMod val="20000"/>
                        <a:lumOff val="80000"/>
                      </a:schemeClr>
                    </a:solidFill>
                  </a:tcPr>
                </a:tc>
                <a:tc>
                  <a:txBody>
                    <a:bodyPr/>
                    <a:lstStyle/>
                    <a:p>
                      <a:r>
                        <a:rPr lang="en-US" sz="1600"/>
                        <a:t>\x0f</a:t>
                      </a:r>
                    </a:p>
                  </a:txBody>
                  <a:tcPr anchor="ctr">
                    <a:lnL>
                      <a:noFill/>
                    </a:lnL>
                    <a:lnR>
                      <a:noFill/>
                    </a:lnR>
                    <a:lnT>
                      <a:noFill/>
                    </a:lnT>
                    <a:lnB>
                      <a:noFill/>
                    </a:lnB>
                    <a:solidFill>
                      <a:schemeClr val="tx2">
                        <a:lumMod val="20000"/>
                        <a:lumOff val="80000"/>
                      </a:schemeClr>
                    </a:solidFill>
                  </a:tcPr>
                </a:tc>
                <a:tc>
                  <a:txBody>
                    <a:bodyPr/>
                    <a:lstStyle/>
                    <a:p>
                      <a:r>
                        <a:rPr lang="en-US" sz="1600"/>
                        <a:t>\x68</a:t>
                      </a:r>
                    </a:p>
                  </a:txBody>
                  <a:tcPr anchor="ctr">
                    <a:lnL>
                      <a:noFill/>
                    </a:lnL>
                    <a:lnR>
                      <a:noFill/>
                    </a:lnR>
                    <a:lnT>
                      <a:noFill/>
                    </a:lnT>
                    <a:lnB>
                      <a:noFill/>
                    </a:lnB>
                    <a:solidFill>
                      <a:schemeClr val="tx2">
                        <a:lumMod val="20000"/>
                        <a:lumOff val="80000"/>
                      </a:schemeClr>
                    </a:solidFill>
                  </a:tcPr>
                </a:tc>
                <a:tc>
                  <a:txBody>
                    <a:bodyPr/>
                    <a:lstStyle/>
                    <a:p>
                      <a:r>
                        <a:rPr lang="en-US" sz="1600" dirty="0"/>
                        <a:t>\x3f</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6655668"/>
              </p:ext>
            </p:extLst>
          </p:nvPr>
        </p:nvGraphicFramePr>
        <p:xfrm>
          <a:off x="152400" y="2033588"/>
          <a:ext cx="6858000" cy="806094"/>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r>
              <a:tr h="403047">
                <a:tc>
                  <a:txBody>
                    <a:bodyPr/>
                    <a:lstStyle/>
                    <a:p>
                      <a:r>
                        <a:rPr lang="en-US" b="1" dirty="0">
                          <a:solidFill>
                            <a:srgbClr val="00B050"/>
                          </a:solidFill>
                        </a:rPr>
                        <a:t>C</a:t>
                      </a:r>
                      <a:r>
                        <a:rPr lang="en-US" b="1" baseline="-25000" dirty="0">
                          <a:solidFill>
                            <a:srgbClr val="00B050"/>
                          </a:solidFill>
                        </a:rPr>
                        <a:t>1</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\xea</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\xca</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\x59</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\x30</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\x3d</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\x8b</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\xe6</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\x0f</a:t>
                      </a:r>
                    </a:p>
                  </a:txBody>
                  <a:tcPr anchor="ctr">
                    <a:lnL>
                      <a:noFill/>
                    </a:lnL>
                    <a:lnR>
                      <a:noFill/>
                    </a:lnR>
                    <a:lnT>
                      <a:noFill/>
                    </a:lnT>
                    <a:lnB>
                      <a:noFill/>
                    </a:lnB>
                    <a:solidFill>
                      <a:schemeClr val="tx2">
                        <a:lumMod val="20000"/>
                        <a:lumOff val="80000"/>
                      </a:schemeClr>
                    </a:solidFill>
                  </a:tcPr>
                </a:tc>
              </a:tr>
            </a:tbl>
          </a:graphicData>
        </a:graphic>
      </p:graphicFrame>
      <p:sp>
        <p:nvSpPr>
          <p:cNvPr id="3" name="TextBox 2"/>
          <p:cNvSpPr txBox="1"/>
          <p:nvPr/>
        </p:nvSpPr>
        <p:spPr>
          <a:xfrm>
            <a:off x="152400" y="1628078"/>
            <a:ext cx="3048000" cy="369332"/>
          </a:xfrm>
          <a:prstGeom prst="rect">
            <a:avLst/>
          </a:prstGeom>
          <a:noFill/>
        </p:spPr>
        <p:txBody>
          <a:bodyPr wrap="square" rtlCol="0">
            <a:spAutoFit/>
          </a:bodyPr>
          <a:lstStyle/>
          <a:p>
            <a:r>
              <a:rPr lang="en-US" dirty="0" smtClean="0"/>
              <a:t>Goal:</a:t>
            </a:r>
            <a:endParaRPr lang="en-US" dirty="0"/>
          </a:p>
        </p:txBody>
      </p:sp>
      <p:sp>
        <p:nvSpPr>
          <p:cNvPr id="4" name="TextBox 3"/>
          <p:cNvSpPr txBox="1"/>
          <p:nvPr/>
        </p:nvSpPr>
        <p:spPr>
          <a:xfrm>
            <a:off x="6553200" y="3048000"/>
            <a:ext cx="2209800" cy="523220"/>
          </a:xfrm>
          <a:prstGeom prst="rect">
            <a:avLst/>
          </a:prstGeom>
          <a:noFill/>
        </p:spPr>
        <p:txBody>
          <a:bodyPr wrap="square" rtlCol="0">
            <a:spAutoFit/>
          </a:bodyPr>
          <a:lstStyle/>
          <a:p>
            <a:r>
              <a:rPr lang="en-US" sz="1400" dirty="0" smtClean="0"/>
              <a:t>Note: I’m only showing the first block or two</a:t>
            </a:r>
            <a:endParaRPr lang="en-US" sz="1400" dirty="0"/>
          </a:p>
        </p:txBody>
      </p:sp>
      <p:sp>
        <p:nvSpPr>
          <p:cNvPr id="15" name="TextBox 14"/>
          <p:cNvSpPr txBox="1"/>
          <p:nvPr/>
        </p:nvSpPr>
        <p:spPr>
          <a:xfrm>
            <a:off x="7162800" y="2133600"/>
            <a:ext cx="1691268" cy="830997"/>
          </a:xfrm>
          <a:prstGeom prst="rect">
            <a:avLst/>
          </a:prstGeom>
          <a:noFill/>
        </p:spPr>
        <p:txBody>
          <a:bodyPr wrap="square" rtlCol="0">
            <a:spAutoFit/>
          </a:bodyPr>
          <a:lstStyle/>
          <a:p>
            <a:r>
              <a:rPr lang="en-US" sz="1600" dirty="0" smtClean="0">
                <a:sym typeface="Wingdings" pitchFamily="2" charset="2"/>
              </a:rPr>
              <a:t> We’re trying to find  a match for this</a:t>
            </a:r>
            <a:endParaRPr lang="en-US" sz="1600" dirty="0"/>
          </a:p>
        </p:txBody>
      </p:sp>
      <p:sp>
        <p:nvSpPr>
          <p:cNvPr id="16" name="TextBox 15"/>
          <p:cNvSpPr txBox="1"/>
          <p:nvPr/>
        </p:nvSpPr>
        <p:spPr>
          <a:xfrm>
            <a:off x="7086600" y="5710025"/>
            <a:ext cx="1905000" cy="338554"/>
          </a:xfrm>
          <a:prstGeom prst="rect">
            <a:avLst/>
          </a:prstGeom>
          <a:noFill/>
        </p:spPr>
        <p:txBody>
          <a:bodyPr wrap="square" rtlCol="0">
            <a:spAutoFit/>
          </a:bodyPr>
          <a:lstStyle/>
          <a:p>
            <a:r>
              <a:rPr lang="en-US" sz="1600" dirty="0" smtClean="0">
                <a:sym typeface="Wingdings" pitchFamily="2" charset="2"/>
              </a:rPr>
              <a:t> Oh </a:t>
            </a:r>
            <a:r>
              <a:rPr lang="en-US" sz="1600" dirty="0" err="1" smtClean="0">
                <a:sym typeface="Wingdings" pitchFamily="2" charset="2"/>
              </a:rPr>
              <a:t>hai</a:t>
            </a:r>
            <a:r>
              <a:rPr lang="en-US" sz="1600" dirty="0" smtClean="0">
                <a:sym typeface="Wingdings" pitchFamily="2" charset="2"/>
              </a:rPr>
              <a:t>!</a:t>
            </a:r>
            <a:endParaRPr lang="en-US" sz="1600" dirty="0"/>
          </a:p>
        </p:txBody>
      </p:sp>
      <p:sp>
        <p:nvSpPr>
          <p:cNvPr id="17" name="TextBox 16"/>
          <p:cNvSpPr txBox="1"/>
          <p:nvPr/>
        </p:nvSpPr>
        <p:spPr>
          <a:xfrm>
            <a:off x="7106115" y="4267200"/>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18" name="TextBox 17"/>
          <p:cNvSpPr txBox="1"/>
          <p:nvPr/>
        </p:nvSpPr>
        <p:spPr>
          <a:xfrm>
            <a:off x="7106115" y="6400800"/>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19" name="Rectangle 18"/>
          <p:cNvSpPr/>
          <p:nvPr/>
        </p:nvSpPr>
        <p:spPr>
          <a:xfrm>
            <a:off x="14868" y="1650381"/>
            <a:ext cx="8839200" cy="13976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16331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[4]</a:t>
            </a:r>
            <a:endParaRPr lang="en-US" sz="3600" dirty="0"/>
          </a:p>
        </p:txBody>
      </p:sp>
      <p:sp>
        <p:nvSpPr>
          <p:cNvPr id="6" name="Content Placeholder 5"/>
          <p:cNvSpPr>
            <a:spLocks noGrp="1"/>
          </p:cNvSpPr>
          <p:nvPr>
            <p:ph idx="1"/>
          </p:nvPr>
        </p:nvSpPr>
        <p:spPr/>
        <p:txBody>
          <a:bodyPr/>
          <a:lstStyle/>
          <a:p>
            <a:r>
              <a:rPr lang="en-US" dirty="0" smtClean="0"/>
              <a:t>Here’s the output from </a:t>
            </a:r>
            <a:r>
              <a:rPr lang="en-US" dirty="0" err="1" smtClean="0"/>
              <a:t>do_crypto</a:t>
            </a:r>
            <a:r>
              <a:rPr lang="en-US" dirty="0" smtClean="0"/>
              <a:t>(“A” * 6):</a:t>
            </a:r>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Content Placeholder 3"/>
          <p:cNvGraphicFramePr>
            <a:graphicFrameLocks/>
          </p:cNvGraphicFramePr>
          <p:nvPr>
            <p:extLst>
              <p:ext uri="{D42A27DB-BD31-4B8C-83A1-F6EECF244321}">
                <p14:modId xmlns:p14="http://schemas.microsoft.com/office/powerpoint/2010/main" val="3791167831"/>
              </p:ext>
            </p:extLst>
          </p:nvPr>
        </p:nvGraphicFramePr>
        <p:xfrm>
          <a:off x="152400" y="2294132"/>
          <a:ext cx="6858000" cy="4030470"/>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t>'T'</a:t>
                      </a:r>
                    </a:p>
                  </a:txBody>
                  <a:tcPr anchor="ctr">
                    <a:lnL>
                      <a:noFill/>
                    </a:lnL>
                    <a:lnR>
                      <a:noFill/>
                    </a:lnR>
                    <a:lnT>
                      <a:noFill/>
                    </a:lnT>
                    <a:lnB>
                      <a:noFill/>
                    </a:lnB>
                    <a:solidFill>
                      <a:schemeClr val="tx2">
                        <a:lumMod val="20000"/>
                        <a:lumOff val="80000"/>
                      </a:schemeClr>
                    </a:solidFill>
                  </a:tcPr>
                </a:tc>
                <a:tc>
                  <a:txBody>
                    <a:bodyPr/>
                    <a:lstStyle/>
                    <a:p>
                      <a:r>
                        <a:rPr lang="en-US"/>
                        <a:t>'h'</a:t>
                      </a:r>
                    </a:p>
                  </a:txBody>
                  <a:tcPr anchor="ctr">
                    <a:lnL>
                      <a:noFill/>
                    </a:lnL>
                    <a:lnR>
                      <a:noFill/>
                    </a:lnR>
                    <a:lnT>
                      <a:noFill/>
                    </a:lnT>
                    <a:lnB>
                      <a:noFill/>
                    </a:lnB>
                    <a:solidFill>
                      <a:schemeClr val="tx2">
                        <a:lumMod val="20000"/>
                        <a:lumOff val="80000"/>
                      </a:schemeClr>
                    </a:solidFill>
                  </a:tcPr>
                </a:tc>
              </a:tr>
              <a:tr h="403047">
                <a:tc>
                  <a:txBody>
                    <a:bodyPr/>
                    <a:lstStyle/>
                    <a:p>
                      <a:r>
                        <a:rPr lang="en-US" b="1"/>
                        <a:t>C</a:t>
                      </a:r>
                      <a:r>
                        <a:rPr lang="en-US" b="1" baseline="-25000"/>
                        <a:t>1</a:t>
                      </a:r>
                      <a:endParaRPr lang="en-US"/>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xcb</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\x7a</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\x74</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\xd0</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\x38</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\x45</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xbf</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\x21</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dirty="0">
                          <a:solidFill>
                            <a:schemeClr val="bg1">
                              <a:lumMod val="50000"/>
                            </a:schemeClr>
                          </a:solidFill>
                        </a:rPr>
                        <a:t>'</a:t>
                      </a:r>
                      <a:r>
                        <a:rPr lang="en-US" dirty="0" err="1">
                          <a:solidFill>
                            <a:schemeClr val="bg1">
                              <a:lumMod val="50000"/>
                            </a:schemeClr>
                          </a:solidFill>
                        </a:rPr>
                        <a:t>i</a:t>
                      </a:r>
                      <a:r>
                        <a:rPr lang="en-US" dirty="0">
                          <a:solidFill>
                            <a:schemeClr val="bg1">
                              <a:lumMod val="50000"/>
                            </a:schemeClr>
                          </a:solidFill>
                        </a:rPr>
                        <a: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dirty="0">
                          <a:solidFill>
                            <a:schemeClr val="bg1">
                              <a:lumMod val="50000"/>
                            </a:schemeClr>
                          </a:solidFill>
                        </a:rPr>
                        <a:t>'</a:t>
                      </a:r>
                      <a:r>
                        <a:rPr lang="en-US" dirty="0" err="1">
                          <a:solidFill>
                            <a:schemeClr val="bg1">
                              <a:lumMod val="50000"/>
                            </a:schemeClr>
                          </a:solidFill>
                        </a:rPr>
                        <a:t>i</a:t>
                      </a:r>
                      <a:r>
                        <a:rPr lang="en-US" dirty="0">
                          <a:solidFill>
                            <a:schemeClr val="bg1">
                              <a:lumMod val="50000"/>
                            </a:schemeClr>
                          </a:solidFill>
                        </a:rPr>
                        <a: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'o'</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\x8e</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\xcd</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\xdf</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\x49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\xf0</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\x86</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\xcb</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'm'</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dirty="0">
                          <a:solidFill>
                            <a:schemeClr val="bg1">
                              <a:lumMod val="50000"/>
                            </a:schemeClr>
                          </a:solidFill>
                        </a:rPr>
                        <a:t>' '</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\x70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\x8c</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\x1d</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\xe5</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\xf2</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\xdc</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\x01</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'd'</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\xfc</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\x99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\xbe</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\xd2</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\x70</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'h'</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\xcb</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\x7a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\x74</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\xd0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\x38</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\x45</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\xbf</a:t>
                      </a:r>
                    </a:p>
                  </a:txBody>
                  <a:tcPr anchor="ctr">
                    <a:lnL>
                      <a:noFill/>
                    </a:lnL>
                    <a:lnR>
                      <a:noFill/>
                    </a:lnR>
                    <a:lnT>
                      <a:noFill/>
                    </a:lnT>
                    <a:lnB>
                      <a:noFill/>
                    </a:lnB>
                    <a:solidFill>
                      <a:schemeClr val="tx2">
                        <a:lumMod val="20000"/>
                        <a:lumOff val="80000"/>
                      </a:schemeClr>
                    </a:solidFill>
                  </a:tcPr>
                </a:tc>
                <a:tc>
                  <a:txBody>
                    <a:bodyPr/>
                    <a:lstStyle/>
                    <a:p>
                      <a:r>
                        <a:rPr lang="en-US" dirty="0">
                          <a:solidFill>
                            <a:schemeClr val="bg1">
                              <a:lumMod val="50000"/>
                            </a:schemeClr>
                          </a:solidFill>
                        </a:rPr>
                        <a:t>\x21</a:t>
                      </a:r>
                    </a:p>
                  </a:txBody>
                  <a:tcPr anchor="ctr">
                    <a:lnL>
                      <a:noFill/>
                    </a:lnL>
                    <a:lnR>
                      <a:noFill/>
                    </a:lnR>
                    <a:lnT>
                      <a:noFill/>
                    </a:lnT>
                    <a:lnB>
                      <a:noFill/>
                    </a:lnB>
                    <a:solidFill>
                      <a:schemeClr val="tx2">
                        <a:lumMod val="20000"/>
                        <a:lumOff val="80000"/>
                      </a:schemeClr>
                    </a:solidFill>
                  </a:tcPr>
                </a:tc>
              </a:tr>
            </a:tbl>
          </a:graphicData>
        </a:graphic>
      </p:graphicFrame>
      <p:sp>
        <p:nvSpPr>
          <p:cNvPr id="10" name="TextBox 9"/>
          <p:cNvSpPr txBox="1"/>
          <p:nvPr/>
        </p:nvSpPr>
        <p:spPr>
          <a:xfrm>
            <a:off x="7001107" y="2754868"/>
            <a:ext cx="1905000" cy="369332"/>
          </a:xfrm>
          <a:prstGeom prst="rect">
            <a:avLst/>
          </a:prstGeom>
          <a:noFill/>
        </p:spPr>
        <p:txBody>
          <a:bodyPr wrap="square" rtlCol="0">
            <a:spAutoFit/>
          </a:bodyPr>
          <a:lstStyle/>
          <a:p>
            <a:r>
              <a:rPr lang="en-US" dirty="0" smtClean="0">
                <a:sym typeface="Wingdings" pitchFamily="2" charset="2"/>
              </a:rPr>
              <a:t> GOAL</a:t>
            </a:r>
            <a:endParaRPr lang="en-US" dirty="0"/>
          </a:p>
        </p:txBody>
      </p:sp>
      <p:sp>
        <p:nvSpPr>
          <p:cNvPr id="12" name="Rectangle 11"/>
          <p:cNvSpPr/>
          <p:nvPr/>
        </p:nvSpPr>
        <p:spPr>
          <a:xfrm>
            <a:off x="76200" y="2262187"/>
            <a:ext cx="8839200" cy="8620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7162800" y="3352800"/>
            <a:ext cx="1447800" cy="2862322"/>
          </a:xfrm>
          <a:prstGeom prst="rect">
            <a:avLst/>
          </a:prstGeom>
          <a:noFill/>
        </p:spPr>
        <p:txBody>
          <a:bodyPr wrap="square" rtlCol="0">
            <a:spAutoFit/>
          </a:bodyPr>
          <a:lstStyle/>
          <a:p>
            <a:r>
              <a:rPr lang="en-US" dirty="0" smtClean="0"/>
              <a:t>Stuff</a:t>
            </a:r>
          </a:p>
          <a:p>
            <a:r>
              <a:rPr lang="en-US" dirty="0" smtClean="0"/>
              <a:t>That</a:t>
            </a:r>
          </a:p>
          <a:p>
            <a:r>
              <a:rPr lang="en-US" dirty="0" smtClean="0"/>
              <a:t>We</a:t>
            </a:r>
          </a:p>
          <a:p>
            <a:r>
              <a:rPr lang="en-US" dirty="0" smtClean="0"/>
              <a:t>Don’t</a:t>
            </a:r>
          </a:p>
          <a:p>
            <a:r>
              <a:rPr lang="en-US" dirty="0" smtClean="0"/>
              <a:t>Care</a:t>
            </a:r>
          </a:p>
          <a:p>
            <a:r>
              <a:rPr lang="en-US" dirty="0" smtClean="0"/>
              <a:t>About</a:t>
            </a:r>
          </a:p>
          <a:p>
            <a:r>
              <a:rPr lang="en-US" dirty="0" smtClean="0"/>
              <a:t>…</a:t>
            </a:r>
          </a:p>
          <a:p>
            <a:r>
              <a:rPr lang="en-US" dirty="0" smtClean="0"/>
              <a:t>…</a:t>
            </a:r>
          </a:p>
          <a:p>
            <a:r>
              <a:rPr lang="en-US" dirty="0" smtClean="0"/>
              <a:t>…</a:t>
            </a:r>
          </a:p>
          <a:p>
            <a:r>
              <a:rPr lang="en-US" dirty="0" smtClean="0"/>
              <a:t>…</a:t>
            </a:r>
            <a:endParaRPr lang="en-US" dirty="0"/>
          </a:p>
        </p:txBody>
      </p:sp>
      <p:sp>
        <p:nvSpPr>
          <p:cNvPr id="14" name="Rectangle 13"/>
          <p:cNvSpPr/>
          <p:nvPr/>
        </p:nvSpPr>
        <p:spPr>
          <a:xfrm>
            <a:off x="66907" y="3124200"/>
            <a:ext cx="8839200" cy="3276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059049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[5]</a:t>
            </a:r>
            <a:endParaRPr lang="en-US" sz="3600" dirty="0"/>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018714302"/>
              </p:ext>
            </p:extLst>
          </p:nvPr>
        </p:nvGraphicFramePr>
        <p:xfrm>
          <a:off x="152400" y="3987108"/>
          <a:ext cx="6858000" cy="134112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'T'</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'g'</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\xbb</a:t>
                      </a:r>
                    </a:p>
                  </a:txBody>
                  <a:tcPr anchor="ctr">
                    <a:lnL>
                      <a:noFill/>
                    </a:lnL>
                    <a:lnR>
                      <a:noFill/>
                    </a:lnR>
                    <a:lnT>
                      <a:noFill/>
                    </a:lnT>
                    <a:lnB>
                      <a:noFill/>
                    </a:lnB>
                    <a:solidFill>
                      <a:schemeClr val="tx2">
                        <a:lumMod val="20000"/>
                        <a:lumOff val="80000"/>
                      </a:schemeClr>
                    </a:solidFill>
                  </a:tcPr>
                </a:tc>
                <a:tc>
                  <a:txBody>
                    <a:bodyPr/>
                    <a:lstStyle/>
                    <a:p>
                      <a:r>
                        <a:rPr lang="en-US" sz="1600"/>
                        <a:t>\x48</a:t>
                      </a:r>
                    </a:p>
                  </a:txBody>
                  <a:tcPr anchor="ctr">
                    <a:lnL>
                      <a:noFill/>
                    </a:lnL>
                    <a:lnR>
                      <a:noFill/>
                    </a:lnR>
                    <a:lnT>
                      <a:noFill/>
                    </a:lnT>
                    <a:lnB>
                      <a:noFill/>
                    </a:lnB>
                    <a:solidFill>
                      <a:schemeClr val="tx2">
                        <a:lumMod val="20000"/>
                        <a:lumOff val="80000"/>
                      </a:schemeClr>
                    </a:solidFill>
                  </a:tcPr>
                </a:tc>
                <a:tc>
                  <a:txBody>
                    <a:bodyPr/>
                    <a:lstStyle/>
                    <a:p>
                      <a:r>
                        <a:rPr lang="en-US" sz="1600"/>
                        <a:t>\x96</a:t>
                      </a:r>
                    </a:p>
                  </a:txBody>
                  <a:tcPr anchor="ctr">
                    <a:lnL>
                      <a:noFill/>
                    </a:lnL>
                    <a:lnR>
                      <a:noFill/>
                    </a:lnR>
                    <a:lnT>
                      <a:noFill/>
                    </a:lnT>
                    <a:lnB>
                      <a:noFill/>
                    </a:lnB>
                    <a:solidFill>
                      <a:schemeClr val="tx2">
                        <a:lumMod val="20000"/>
                        <a:lumOff val="80000"/>
                      </a:schemeClr>
                    </a:solidFill>
                  </a:tcPr>
                </a:tc>
                <a:tc>
                  <a:txBody>
                    <a:bodyPr/>
                    <a:lstStyle/>
                    <a:p>
                      <a:r>
                        <a:rPr lang="en-US" sz="1600"/>
                        <a:t>\xa3</a:t>
                      </a:r>
                    </a:p>
                  </a:txBody>
                  <a:tcPr anchor="ctr">
                    <a:lnL>
                      <a:noFill/>
                    </a:lnL>
                    <a:lnR>
                      <a:noFill/>
                    </a:lnR>
                    <a:lnT>
                      <a:noFill/>
                    </a:lnT>
                    <a:lnB>
                      <a:noFill/>
                    </a:lnB>
                    <a:solidFill>
                      <a:schemeClr val="tx2">
                        <a:lumMod val="20000"/>
                        <a:lumOff val="80000"/>
                      </a:schemeClr>
                    </a:solidFill>
                  </a:tcPr>
                </a:tc>
                <a:tc>
                  <a:txBody>
                    <a:bodyPr/>
                    <a:lstStyle/>
                    <a:p>
                      <a:r>
                        <a:rPr lang="en-US" sz="1600"/>
                        <a:t>\xb9</a:t>
                      </a:r>
                    </a:p>
                  </a:txBody>
                  <a:tcPr anchor="ctr">
                    <a:lnL>
                      <a:noFill/>
                    </a:lnL>
                    <a:lnR>
                      <a:noFill/>
                    </a:lnR>
                    <a:lnT>
                      <a:noFill/>
                    </a:lnT>
                    <a:lnB>
                      <a:noFill/>
                    </a:lnB>
                    <a:solidFill>
                      <a:schemeClr val="tx2">
                        <a:lumMod val="20000"/>
                        <a:lumOff val="80000"/>
                      </a:schemeClr>
                    </a:solidFill>
                  </a:tcPr>
                </a:tc>
                <a:tc>
                  <a:txBody>
                    <a:bodyPr/>
                    <a:lstStyle/>
                    <a:p>
                      <a:r>
                        <a:rPr lang="en-US" sz="1600"/>
                        <a:t>\xb5</a:t>
                      </a:r>
                    </a:p>
                  </a:txBody>
                  <a:tcPr anchor="ctr">
                    <a:lnL>
                      <a:noFill/>
                    </a:lnL>
                    <a:lnR>
                      <a:noFill/>
                    </a:lnR>
                    <a:lnT>
                      <a:noFill/>
                    </a:lnT>
                    <a:lnB>
                      <a:noFill/>
                    </a:lnB>
                    <a:solidFill>
                      <a:schemeClr val="tx2">
                        <a:lumMod val="20000"/>
                        <a:lumOff val="80000"/>
                      </a:schemeClr>
                    </a:solidFill>
                  </a:tcPr>
                </a:tc>
                <a:tc>
                  <a:txBody>
                    <a:bodyPr/>
                    <a:lstStyle/>
                    <a:p>
                      <a:r>
                        <a:rPr lang="en-US" sz="1600" dirty="0"/>
                        <a:t>\xc4</a:t>
                      </a:r>
                    </a:p>
                  </a:txBody>
                  <a:tcPr anchor="ctr">
                    <a:lnL>
                      <a:noFill/>
                    </a:lnL>
                    <a:lnR>
                      <a:noFill/>
                    </a:lnR>
                    <a:lnT>
                      <a:noFill/>
                    </a:lnT>
                    <a:lnB>
                      <a:noFill/>
                    </a:lnB>
                    <a:solidFill>
                      <a:schemeClr val="tx2">
                        <a:lumMod val="20000"/>
                        <a:lumOff val="80000"/>
                      </a:schemeClr>
                    </a:solidFill>
                  </a:tcPr>
                </a:tc>
                <a:tc>
                  <a:txBody>
                    <a:bodyPr/>
                    <a:lstStyle/>
                    <a:p>
                      <a:r>
                        <a:rPr lang="en-US" sz="1600"/>
                        <a:t>\x32</a:t>
                      </a:r>
                    </a:p>
                  </a:txBody>
                  <a:tcPr anchor="ctr">
                    <a:lnL>
                      <a:noFill/>
                    </a:lnL>
                    <a:lnR>
                      <a:noFill/>
                    </a:lnR>
                    <a:lnT>
                      <a:noFill/>
                    </a:lnT>
                    <a:lnB>
                      <a:noFill/>
                    </a:lnB>
                    <a:solidFill>
                      <a:schemeClr val="tx2">
                        <a:lumMod val="20000"/>
                        <a:lumOff val="80000"/>
                      </a:schemeClr>
                    </a:solidFill>
                  </a:tcPr>
                </a:tc>
              </a:tr>
              <a:tr h="167640">
                <a:tc>
                  <a:txBody>
                    <a:bodyPr/>
                    <a:lstStyle/>
                    <a:p>
                      <a:r>
                        <a:rPr lang="en-US" sz="1600" b="1">
                          <a:solidFill>
                            <a:schemeClr val="bg1">
                              <a:lumMod val="65000"/>
                            </a:schemeClr>
                          </a:solidFill>
                        </a:rPr>
                        <a:t>P</a:t>
                      </a:r>
                      <a:r>
                        <a:rPr lang="en-US" sz="1600" b="1" baseline="-25000">
                          <a:solidFill>
                            <a:schemeClr val="bg1">
                              <a:lumMod val="65000"/>
                            </a:schemeClr>
                          </a:solidFill>
                        </a:rPr>
                        <a:t>2</a:t>
                      </a:r>
                      <a:endParaRPr lang="en-US" sz="160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'h'</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r>
              <a:tr h="137160">
                <a:tc>
                  <a:txBody>
                    <a:bodyPr/>
                    <a:lstStyle/>
                    <a:p>
                      <a:r>
                        <a:rPr lang="en-US" sz="1600" b="1">
                          <a:solidFill>
                            <a:schemeClr val="bg1">
                              <a:lumMod val="65000"/>
                            </a:schemeClr>
                          </a:solidFill>
                        </a:rPr>
                        <a:t>C</a:t>
                      </a:r>
                      <a:r>
                        <a:rPr lang="en-US" sz="1600" b="1" baseline="-25000">
                          <a:solidFill>
                            <a:schemeClr val="bg1">
                              <a:lumMod val="65000"/>
                            </a:schemeClr>
                          </a:solidFill>
                        </a:rPr>
                        <a:t>2</a:t>
                      </a:r>
                      <a:endParaRPr lang="en-US" sz="160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\x35</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\x13</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\x7b</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\x27</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\xb6</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\xf5</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\xda</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\x9c</a:t>
                      </a:r>
                    </a:p>
                  </a:txBody>
                  <a:tcPr anchor="ctr">
                    <a:lnL>
                      <a:noFill/>
                    </a:lnL>
                    <a:lnR>
                      <a:noFill/>
                    </a:lnR>
                    <a:lnT>
                      <a:noFill/>
                    </a:lnT>
                    <a:lnB>
                      <a:noFill/>
                    </a:lnB>
                    <a:solidFill>
                      <a:schemeClr val="accent1">
                        <a:lumMod val="20000"/>
                        <a:lumOff val="80000"/>
                      </a:schemeClr>
                    </a:solidFill>
                  </a:tcPr>
                </a:tc>
              </a:tr>
            </a:tbl>
          </a:graphicData>
        </a:graphic>
      </p:graphicFrame>
      <p:sp>
        <p:nvSpPr>
          <p:cNvPr id="11" name="Rectangle 10"/>
          <p:cNvSpPr/>
          <p:nvPr/>
        </p:nvSpPr>
        <p:spPr>
          <a:xfrm>
            <a:off x="14868" y="3048000"/>
            <a:ext cx="8839200" cy="377840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791918363"/>
              </p:ext>
            </p:extLst>
          </p:nvPr>
        </p:nvGraphicFramePr>
        <p:xfrm>
          <a:off x="152400" y="5382520"/>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'T'</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'h'</a:t>
                      </a:r>
                    </a:p>
                  </a:txBody>
                  <a:tcPr anchor="ctr">
                    <a:lnL>
                      <a:noFill/>
                    </a:lnL>
                    <a:lnR>
                      <a:noFill/>
                    </a:lnR>
                    <a:lnT>
                      <a:noFill/>
                    </a:lnT>
                    <a:lnB>
                      <a:noFill/>
                    </a:lnB>
                    <a:solidFill>
                      <a:schemeClr val="tx2">
                        <a:lumMod val="20000"/>
                        <a:lumOff val="80000"/>
                      </a:schemeClr>
                    </a:solidFill>
                  </a:tcPr>
                </a:tc>
              </a:tr>
              <a:tr h="121920">
                <a:tc>
                  <a:txBody>
                    <a:bodyPr/>
                    <a:lstStyle/>
                    <a:p>
                      <a:r>
                        <a:rPr lang="en-US" sz="1600" b="1" dirty="0">
                          <a:solidFill>
                            <a:schemeClr val="tx1"/>
                          </a:solidFill>
                        </a:rPr>
                        <a:t>C</a:t>
                      </a:r>
                      <a:r>
                        <a:rPr lang="en-US" sz="1600" b="1" baseline="-25000" dirty="0">
                          <a:solidFill>
                            <a:schemeClr val="tx1"/>
                          </a:solidFill>
                        </a:rPr>
                        <a:t>1</a:t>
                      </a:r>
                      <a:endParaRPr lang="en-US" sz="1600" b="1" dirty="0">
                        <a:solidFill>
                          <a:schemeClr val="tx1"/>
                        </a:solidFill>
                      </a:endParaRP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\xcb</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\x7a</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\x74</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\xd0</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\x38</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\x45</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a:t>
                      </a:r>
                      <a:r>
                        <a:rPr lang="en-US" sz="1600" b="1" dirty="0" err="1">
                          <a:solidFill>
                            <a:srgbClr val="00B050"/>
                          </a:solidFill>
                        </a:rPr>
                        <a:t>xbf</a:t>
                      </a:r>
                      <a:endParaRPr lang="en-US" sz="1600"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\x21</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3" name="Content Placeholder 3"/>
          <p:cNvGraphicFramePr>
            <a:graphicFrameLocks/>
          </p:cNvGraphicFramePr>
          <p:nvPr>
            <p:extLst>
              <p:ext uri="{D42A27DB-BD31-4B8C-83A1-F6EECF244321}">
                <p14:modId xmlns:p14="http://schemas.microsoft.com/office/powerpoint/2010/main" val="2796423044"/>
              </p:ext>
            </p:extLst>
          </p:nvPr>
        </p:nvGraphicFramePr>
        <p:xfrm>
          <a:off x="152400" y="6139118"/>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'T'</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t>
                      </a:r>
                      <a:r>
                        <a:rPr lang="en-US" sz="1600" dirty="0" err="1">
                          <a:solidFill>
                            <a:srgbClr val="C00000"/>
                          </a:solidFill>
                        </a:rPr>
                        <a:t>i</a:t>
                      </a:r>
                      <a:r>
                        <a:rPr lang="en-US" sz="1600" dirty="0">
                          <a:solidFill>
                            <a:srgbClr val="C00000"/>
                          </a:solidFill>
                        </a:rPr>
                        <a:t>'</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\x79</a:t>
                      </a:r>
                    </a:p>
                  </a:txBody>
                  <a:tcPr anchor="ctr">
                    <a:lnL>
                      <a:noFill/>
                    </a:lnL>
                    <a:lnR>
                      <a:noFill/>
                    </a:lnR>
                    <a:lnT>
                      <a:noFill/>
                    </a:lnT>
                    <a:lnB>
                      <a:noFill/>
                    </a:lnB>
                    <a:solidFill>
                      <a:schemeClr val="tx2">
                        <a:lumMod val="20000"/>
                        <a:lumOff val="80000"/>
                      </a:schemeClr>
                    </a:solidFill>
                  </a:tcPr>
                </a:tc>
                <a:tc>
                  <a:txBody>
                    <a:bodyPr/>
                    <a:lstStyle/>
                    <a:p>
                      <a:r>
                        <a:rPr lang="en-US" sz="1600"/>
                        <a:t>\xc2</a:t>
                      </a:r>
                    </a:p>
                  </a:txBody>
                  <a:tcPr anchor="ctr">
                    <a:lnL>
                      <a:noFill/>
                    </a:lnL>
                    <a:lnR>
                      <a:noFill/>
                    </a:lnR>
                    <a:lnT>
                      <a:noFill/>
                    </a:lnT>
                    <a:lnB>
                      <a:noFill/>
                    </a:lnB>
                    <a:solidFill>
                      <a:schemeClr val="tx2">
                        <a:lumMod val="20000"/>
                        <a:lumOff val="80000"/>
                      </a:schemeClr>
                    </a:solidFill>
                  </a:tcPr>
                </a:tc>
                <a:tc>
                  <a:txBody>
                    <a:bodyPr/>
                    <a:lstStyle/>
                    <a:p>
                      <a:r>
                        <a:rPr lang="en-US" sz="1600"/>
                        <a:t>\x04</a:t>
                      </a:r>
                    </a:p>
                  </a:txBody>
                  <a:tcPr anchor="ctr">
                    <a:lnL>
                      <a:noFill/>
                    </a:lnL>
                    <a:lnR>
                      <a:noFill/>
                    </a:lnR>
                    <a:lnT>
                      <a:noFill/>
                    </a:lnT>
                    <a:lnB>
                      <a:noFill/>
                    </a:lnB>
                    <a:solidFill>
                      <a:schemeClr val="tx2">
                        <a:lumMod val="20000"/>
                        <a:lumOff val="80000"/>
                      </a:schemeClr>
                    </a:solidFill>
                  </a:tcPr>
                </a:tc>
                <a:tc>
                  <a:txBody>
                    <a:bodyPr/>
                    <a:lstStyle/>
                    <a:p>
                      <a:r>
                        <a:rPr lang="en-US" sz="1600"/>
                        <a:t>\x11</a:t>
                      </a:r>
                    </a:p>
                  </a:txBody>
                  <a:tcPr anchor="ctr">
                    <a:lnL>
                      <a:noFill/>
                    </a:lnL>
                    <a:lnR>
                      <a:noFill/>
                    </a:lnR>
                    <a:lnT>
                      <a:noFill/>
                    </a:lnT>
                    <a:lnB>
                      <a:noFill/>
                    </a:lnB>
                    <a:solidFill>
                      <a:schemeClr val="tx2">
                        <a:lumMod val="20000"/>
                        <a:lumOff val="80000"/>
                      </a:schemeClr>
                    </a:solidFill>
                  </a:tcPr>
                </a:tc>
                <a:tc>
                  <a:txBody>
                    <a:bodyPr/>
                    <a:lstStyle/>
                    <a:p>
                      <a:r>
                        <a:rPr lang="en-US" sz="1600"/>
                        <a:t>\x64</a:t>
                      </a:r>
                    </a:p>
                  </a:txBody>
                  <a:tcPr anchor="ctr">
                    <a:lnL>
                      <a:noFill/>
                    </a:lnL>
                    <a:lnR>
                      <a:noFill/>
                    </a:lnR>
                    <a:lnT>
                      <a:noFill/>
                    </a:lnT>
                    <a:lnB>
                      <a:noFill/>
                    </a:lnB>
                    <a:solidFill>
                      <a:schemeClr val="tx2">
                        <a:lumMod val="20000"/>
                        <a:lumOff val="80000"/>
                      </a:schemeClr>
                    </a:solidFill>
                  </a:tcPr>
                </a:tc>
                <a:tc>
                  <a:txBody>
                    <a:bodyPr/>
                    <a:lstStyle/>
                    <a:p>
                      <a:r>
                        <a:rPr lang="en-US" sz="1600" dirty="0"/>
                        <a:t>\xd0</a:t>
                      </a:r>
                    </a:p>
                  </a:txBody>
                  <a:tcPr anchor="ctr">
                    <a:lnL>
                      <a:noFill/>
                    </a:lnL>
                    <a:lnR>
                      <a:noFill/>
                    </a:lnR>
                    <a:lnT>
                      <a:noFill/>
                    </a:lnT>
                    <a:lnB>
                      <a:noFill/>
                    </a:lnB>
                    <a:solidFill>
                      <a:schemeClr val="tx2">
                        <a:lumMod val="20000"/>
                        <a:lumOff val="80000"/>
                      </a:schemeClr>
                    </a:solidFill>
                  </a:tcPr>
                </a:tc>
                <a:tc>
                  <a:txBody>
                    <a:bodyPr/>
                    <a:lstStyle/>
                    <a:p>
                      <a:r>
                        <a:rPr lang="en-US" sz="1600" dirty="0"/>
                        <a:t>\</a:t>
                      </a:r>
                      <a:r>
                        <a:rPr lang="en-US" sz="1600" dirty="0" err="1"/>
                        <a:t>xae</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t>\xc2</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3052659127"/>
              </p:ext>
            </p:extLst>
          </p:nvPr>
        </p:nvGraphicFramePr>
        <p:xfrm>
          <a:off x="152400" y="2033588"/>
          <a:ext cx="6858000" cy="806094"/>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c>
                  <a:txBody>
                    <a:bodyPr/>
                    <a:lstStyle/>
                    <a:p>
                      <a:r>
                        <a:rPr lang="en-US"/>
                        <a:t>'h'</a:t>
                      </a:r>
                    </a:p>
                  </a:txBody>
                  <a:tcPr anchor="ctr">
                    <a:lnL>
                      <a:noFill/>
                    </a:lnL>
                    <a:lnR>
                      <a:noFill/>
                    </a:lnR>
                    <a:lnT>
                      <a:noFill/>
                    </a:lnT>
                    <a:lnB>
                      <a:noFill/>
                    </a:lnB>
                    <a:solidFill>
                      <a:schemeClr val="tx2">
                        <a:lumMod val="20000"/>
                        <a:lumOff val="80000"/>
                      </a:schemeClr>
                    </a:solidFill>
                  </a:tcPr>
                </a:tc>
              </a:tr>
              <a:tr h="403047">
                <a:tc>
                  <a:txBody>
                    <a:bodyPr/>
                    <a:lstStyle/>
                    <a:p>
                      <a:r>
                        <a:rPr lang="en-US" b="1" dirty="0">
                          <a:solidFill>
                            <a:srgbClr val="00B050"/>
                          </a:solidFill>
                        </a:rPr>
                        <a:t>C</a:t>
                      </a:r>
                      <a:r>
                        <a:rPr lang="en-US" b="1" baseline="-25000" dirty="0">
                          <a:solidFill>
                            <a:srgbClr val="00B050"/>
                          </a:solidFill>
                        </a:rPr>
                        <a:t>1</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xcb</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\x7a</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\x74</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\xd0</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\x38</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\x45</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xbf</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\x21</a:t>
                      </a:r>
                    </a:p>
                  </a:txBody>
                  <a:tcPr anchor="ctr">
                    <a:lnL>
                      <a:noFill/>
                    </a:lnL>
                    <a:lnR>
                      <a:noFill/>
                    </a:lnR>
                    <a:lnT>
                      <a:noFill/>
                    </a:lnT>
                    <a:lnB>
                      <a:noFill/>
                    </a:lnB>
                    <a:solidFill>
                      <a:schemeClr val="tx2">
                        <a:lumMod val="20000"/>
                        <a:lumOff val="80000"/>
                      </a:schemeClr>
                    </a:solidFill>
                  </a:tcPr>
                </a:tc>
              </a:tr>
            </a:tbl>
          </a:graphicData>
        </a:graphic>
      </p:graphicFrame>
      <p:sp>
        <p:nvSpPr>
          <p:cNvPr id="4" name="TextBox 3"/>
          <p:cNvSpPr txBox="1"/>
          <p:nvPr/>
        </p:nvSpPr>
        <p:spPr>
          <a:xfrm>
            <a:off x="6553200" y="3200399"/>
            <a:ext cx="2209800" cy="523220"/>
          </a:xfrm>
          <a:prstGeom prst="rect">
            <a:avLst/>
          </a:prstGeom>
          <a:noFill/>
        </p:spPr>
        <p:txBody>
          <a:bodyPr wrap="square" rtlCol="0">
            <a:spAutoFit/>
          </a:bodyPr>
          <a:lstStyle/>
          <a:p>
            <a:r>
              <a:rPr lang="en-US" sz="1400" dirty="0" smtClean="0"/>
              <a:t>Note: I’m only showing the first block or two</a:t>
            </a:r>
            <a:endParaRPr lang="en-US" sz="1400" dirty="0"/>
          </a:p>
        </p:txBody>
      </p:sp>
      <p:sp>
        <p:nvSpPr>
          <p:cNvPr id="15" name="TextBox 14"/>
          <p:cNvSpPr txBox="1"/>
          <p:nvPr/>
        </p:nvSpPr>
        <p:spPr>
          <a:xfrm>
            <a:off x="7162800" y="2133600"/>
            <a:ext cx="1685692" cy="830997"/>
          </a:xfrm>
          <a:prstGeom prst="rect">
            <a:avLst/>
          </a:prstGeom>
          <a:noFill/>
        </p:spPr>
        <p:txBody>
          <a:bodyPr wrap="square" rtlCol="0">
            <a:spAutoFit/>
          </a:bodyPr>
          <a:lstStyle/>
          <a:p>
            <a:r>
              <a:rPr lang="en-US" sz="1600" dirty="0" smtClean="0">
                <a:sym typeface="Wingdings" pitchFamily="2" charset="2"/>
              </a:rPr>
              <a:t> We’re trying to find  a match for this</a:t>
            </a:r>
            <a:endParaRPr lang="en-US" sz="1600" dirty="0"/>
          </a:p>
        </p:txBody>
      </p:sp>
      <p:sp>
        <p:nvSpPr>
          <p:cNvPr id="16" name="TextBox 15"/>
          <p:cNvSpPr txBox="1"/>
          <p:nvPr/>
        </p:nvSpPr>
        <p:spPr>
          <a:xfrm>
            <a:off x="7106115" y="5579477"/>
            <a:ext cx="1905000" cy="338554"/>
          </a:xfrm>
          <a:prstGeom prst="rect">
            <a:avLst/>
          </a:prstGeom>
          <a:noFill/>
        </p:spPr>
        <p:txBody>
          <a:bodyPr wrap="square" rtlCol="0">
            <a:spAutoFit/>
          </a:bodyPr>
          <a:lstStyle/>
          <a:p>
            <a:r>
              <a:rPr lang="en-US" sz="1600" dirty="0" smtClean="0">
                <a:sym typeface="Wingdings" pitchFamily="2" charset="2"/>
              </a:rPr>
              <a:t> Oh </a:t>
            </a:r>
            <a:r>
              <a:rPr lang="en-US" sz="1600" dirty="0" err="1" smtClean="0">
                <a:sym typeface="Wingdings" pitchFamily="2" charset="2"/>
              </a:rPr>
              <a:t>hai</a:t>
            </a:r>
            <a:r>
              <a:rPr lang="en-US" sz="1600" dirty="0" smtClean="0">
                <a:sym typeface="Wingdings" pitchFamily="2" charset="2"/>
              </a:rPr>
              <a:t>!</a:t>
            </a:r>
            <a:endParaRPr lang="en-US" sz="1600" dirty="0"/>
          </a:p>
        </p:txBody>
      </p:sp>
      <p:sp>
        <p:nvSpPr>
          <p:cNvPr id="17" name="Content Placeholder 5"/>
          <p:cNvSpPr txBox="1">
            <a:spLocks/>
          </p:cNvSpPr>
          <p:nvPr/>
        </p:nvSpPr>
        <p:spPr>
          <a:xfrm>
            <a:off x="228600" y="3111191"/>
            <a:ext cx="8229600"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Once again, we’re guessing a single byte:</a:t>
            </a:r>
          </a:p>
          <a:p>
            <a:pPr lvl="1"/>
            <a:r>
              <a:rPr lang="en-US" sz="2000" dirty="0" smtClean="0"/>
              <a:t>[‘A’..’Z’ + ‘</a:t>
            </a:r>
            <a:r>
              <a:rPr lang="en-US" sz="2000" dirty="0" err="1" smtClean="0"/>
              <a:t>a’..’z</a:t>
            </a:r>
            <a:r>
              <a:rPr lang="en-US" sz="2000" dirty="0" smtClean="0"/>
              <a:t>’] do |c| </a:t>
            </a:r>
            <a:r>
              <a:rPr lang="en-US" sz="2000" dirty="0" err="1" smtClean="0"/>
              <a:t>do_crypto</a:t>
            </a:r>
            <a:r>
              <a:rPr lang="en-US" sz="2000" dirty="0" smtClean="0"/>
              <a:t>(‘AAAAAAT’ + c); end</a:t>
            </a:r>
          </a:p>
        </p:txBody>
      </p:sp>
      <p:sp>
        <p:nvSpPr>
          <p:cNvPr id="18" name="TextBox 17"/>
          <p:cNvSpPr txBox="1"/>
          <p:nvPr/>
        </p:nvSpPr>
        <p:spPr>
          <a:xfrm>
            <a:off x="7106115" y="4267200"/>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19" name="TextBox 18"/>
          <p:cNvSpPr txBox="1"/>
          <p:nvPr/>
        </p:nvSpPr>
        <p:spPr>
          <a:xfrm>
            <a:off x="7090318" y="6484434"/>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20" name="Rectangle 19"/>
          <p:cNvSpPr/>
          <p:nvPr/>
        </p:nvSpPr>
        <p:spPr>
          <a:xfrm>
            <a:off x="9292" y="1801073"/>
            <a:ext cx="8839200" cy="124692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408585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re-use in block ciphers: What’s going on?</a:t>
            </a:r>
            <a:endParaRPr lang="en-US" dirty="0"/>
          </a:p>
        </p:txBody>
      </p:sp>
      <p:sp>
        <p:nvSpPr>
          <p:cNvPr id="3" name="Content Placeholder 2"/>
          <p:cNvSpPr>
            <a:spLocks noGrp="1"/>
          </p:cNvSpPr>
          <p:nvPr>
            <p:ph idx="1"/>
          </p:nvPr>
        </p:nvSpPr>
        <p:spPr/>
        <p:txBody>
          <a:bodyPr/>
          <a:lstStyle/>
          <a:p>
            <a:r>
              <a:rPr lang="en-US" dirty="0" smtClean="0"/>
              <a:t>We continue likewise till we’ve decrypted the entire packet</a:t>
            </a:r>
          </a:p>
          <a:p>
            <a:r>
              <a:rPr lang="en-US" dirty="0" smtClean="0"/>
              <a:t>What’s going on?</a:t>
            </a:r>
          </a:p>
          <a:p>
            <a:pPr lvl="1"/>
            <a:r>
              <a:rPr lang="en-US" dirty="0" smtClean="0"/>
              <a:t>We’re forcing the first unknown byte to be on a block boundary, then guessing it</a:t>
            </a:r>
          </a:p>
          <a:p>
            <a:pPr lvl="1"/>
            <a:r>
              <a:rPr lang="en-US" dirty="0" smtClean="0"/>
              <a:t>We can guess any character in 256 guesses, as long as we know all the characters before it</a:t>
            </a:r>
          </a:p>
        </p:txBody>
      </p:sp>
    </p:spTree>
    <p:extLst>
      <p:ext uri="{BB962C8B-B14F-4D97-AF65-F5344CB8AC3E}">
        <p14:creationId xmlns:p14="http://schemas.microsoft.com/office/powerpoint/2010/main" val="1178365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re-use in block ciphers: A tool!</a:t>
            </a:r>
            <a:endParaRPr lang="en-US" dirty="0"/>
          </a:p>
        </p:txBody>
      </p:sp>
      <p:sp>
        <p:nvSpPr>
          <p:cNvPr id="3" name="Content Placeholder 2"/>
          <p:cNvSpPr>
            <a:spLocks noGrp="1"/>
          </p:cNvSpPr>
          <p:nvPr>
            <p:ph idx="1"/>
          </p:nvPr>
        </p:nvSpPr>
        <p:spPr/>
        <p:txBody>
          <a:bodyPr/>
          <a:lstStyle/>
          <a:p>
            <a:r>
              <a:rPr lang="en-US" dirty="0" smtClean="0"/>
              <a:t>I wrote a tool called “</a:t>
            </a:r>
            <a:r>
              <a:rPr lang="en-US" dirty="0" err="1" smtClean="0"/>
              <a:t>Prephixer</a:t>
            </a:r>
            <a:r>
              <a:rPr lang="en-US" dirty="0" smtClean="0"/>
              <a:t>” to implement this attack</a:t>
            </a:r>
          </a:p>
          <a:p>
            <a:pPr lvl="1"/>
            <a:r>
              <a:rPr lang="en-US" dirty="0" smtClean="0">
                <a:hlinkClick r:id="rId2"/>
              </a:rPr>
              <a:t>https://www.github.com/iagox86/prephixer</a:t>
            </a:r>
            <a:r>
              <a:rPr lang="en-US" dirty="0" smtClean="0"/>
              <a:t> </a:t>
            </a:r>
          </a:p>
          <a:p>
            <a:r>
              <a:rPr lang="en-US" dirty="0" smtClean="0"/>
              <a:t>Let’s do a demo!</a:t>
            </a:r>
            <a:endParaRPr lang="en-US" dirty="0"/>
          </a:p>
        </p:txBody>
      </p:sp>
      <p:pic>
        <p:nvPicPr>
          <p:cNvPr id="4" name="Picture 2" descr="https://encrypted-tbn0.gstatic.com/images?q=tbn:ANd9GcQ6bdYBItr0MdRYd_iSgEvHN2bnnCkDEJJZ1dACv-XA7r8_2XfKs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945" y="3200400"/>
            <a:ext cx="3058055" cy="3571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57713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Preventing key re-use in block ciphers</a:t>
            </a:r>
            <a:endParaRPr lang="en-US" dirty="0"/>
          </a:p>
        </p:txBody>
      </p:sp>
      <p:sp>
        <p:nvSpPr>
          <p:cNvPr id="4" name="Content Placeholder 2"/>
          <p:cNvSpPr txBox="1">
            <a:spLocks/>
          </p:cNvSpPr>
          <p:nvPr/>
        </p:nvSpPr>
        <p:spPr>
          <a:xfrm>
            <a:off x="533400" y="15240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Use different </a:t>
            </a:r>
            <a:r>
              <a:rPr lang="en-US" dirty="0" smtClean="0"/>
              <a:t>initialization </a:t>
            </a:r>
            <a:r>
              <a:rPr lang="en-US" dirty="0" smtClean="0"/>
              <a:t>vectors (IVs) when encrypting data</a:t>
            </a:r>
          </a:p>
          <a:p>
            <a:r>
              <a:rPr lang="en-US" dirty="0" smtClean="0"/>
              <a:t>If possible, use a different key (not always possible)</a:t>
            </a:r>
          </a:p>
          <a:p>
            <a:r>
              <a:rPr lang="en-US" dirty="0" smtClean="0"/>
              <a:t>If you’re using ECB mode…. WHY ARE YOU USING ECB MODE!?</a:t>
            </a:r>
            <a:endParaRPr lang="en-US" dirty="0"/>
          </a:p>
        </p:txBody>
      </p:sp>
    </p:spTree>
    <p:extLst>
      <p:ext uri="{BB962C8B-B14F-4D97-AF65-F5344CB8AC3E}">
        <p14:creationId xmlns:p14="http://schemas.microsoft.com/office/powerpoint/2010/main" val="37423696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5145087" cy="1362075"/>
          </a:xfrm>
        </p:spPr>
        <p:txBody>
          <a:bodyPr/>
          <a:lstStyle/>
          <a:p>
            <a:r>
              <a:rPr lang="en-US" dirty="0" smtClean="0"/>
              <a:t>Hash length extension attacks</a:t>
            </a:r>
            <a:endParaRPr lang="en-US" dirty="0"/>
          </a:p>
        </p:txBody>
      </p:sp>
      <p:sp>
        <p:nvSpPr>
          <p:cNvPr id="5" name="Text Placeholder 4"/>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200400"/>
            <a:ext cx="3326642"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36685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normAutofit/>
          </a:bodyPr>
          <a:lstStyle/>
          <a:p>
            <a:r>
              <a:rPr lang="en-US" dirty="0" smtClean="0"/>
              <a:t>In my opinion, crypto is one of the most important technologies in the modern world, if implemented correctly</a:t>
            </a:r>
          </a:p>
          <a:p>
            <a:r>
              <a:rPr lang="en-US" dirty="0" smtClean="0"/>
              <a:t>Crypto implementation is hard</a:t>
            </a:r>
          </a:p>
          <a:p>
            <a:r>
              <a:rPr lang="en-US" dirty="0" smtClean="0"/>
              <a:t>I decided to teach myself attacks by writing tools</a:t>
            </a:r>
          </a:p>
          <a:p>
            <a:pPr lvl="1"/>
            <a:r>
              <a:rPr lang="en-US" dirty="0" smtClean="0"/>
              <a:t>Before I knew it, I had enough to make an interesting talk!</a:t>
            </a:r>
          </a:p>
        </p:txBody>
      </p:sp>
    </p:spTree>
    <p:extLst>
      <p:ext uri="{BB962C8B-B14F-4D97-AF65-F5344CB8AC3E}">
        <p14:creationId xmlns:p14="http://schemas.microsoft.com/office/powerpoint/2010/main" val="1079383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length extension attacks</a:t>
            </a:r>
            <a:endParaRPr lang="en-US" dirty="0"/>
          </a:p>
        </p:txBody>
      </p:sp>
      <p:sp>
        <p:nvSpPr>
          <p:cNvPr id="3" name="Content Placeholder 2"/>
          <p:cNvSpPr>
            <a:spLocks noGrp="1"/>
          </p:cNvSpPr>
          <p:nvPr>
            <p:ph idx="1"/>
          </p:nvPr>
        </p:nvSpPr>
        <p:spPr/>
        <p:txBody>
          <a:bodyPr/>
          <a:lstStyle/>
          <a:p>
            <a:r>
              <a:rPr lang="en-US" dirty="0" smtClean="0"/>
              <a:t>This is why I became interested in crypto attacks</a:t>
            </a:r>
          </a:p>
          <a:p>
            <a:r>
              <a:rPr lang="en-US" dirty="0" smtClean="0"/>
              <a:t>The basic idea: most hash algorithms (before SHA3) can “pick up where they left off”</a:t>
            </a:r>
          </a:p>
          <a:p>
            <a:r>
              <a:rPr lang="en-US" dirty="0" smtClean="0"/>
              <a:t>What’s that mean for security?</a:t>
            </a:r>
          </a:p>
          <a:p>
            <a:pPr lvl="1"/>
            <a:r>
              <a:rPr lang="en-US" dirty="0" smtClean="0"/>
              <a:t>Let’s find out!</a:t>
            </a:r>
            <a:endParaRPr lang="en-US" dirty="0"/>
          </a:p>
        </p:txBody>
      </p:sp>
    </p:spTree>
    <p:extLst>
      <p:ext uri="{BB962C8B-B14F-4D97-AF65-F5344CB8AC3E}">
        <p14:creationId xmlns:p14="http://schemas.microsoft.com/office/powerpoint/2010/main" val="18932541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length extension: the setup</a:t>
            </a:r>
            <a:endParaRPr lang="en-US" dirty="0"/>
          </a:p>
        </p:txBody>
      </p:sp>
      <p:sp>
        <p:nvSpPr>
          <p:cNvPr id="3" name="Content Placeholder 2"/>
          <p:cNvSpPr>
            <a:spLocks noGrp="1"/>
          </p:cNvSpPr>
          <p:nvPr>
            <p:ph idx="1"/>
          </p:nvPr>
        </p:nvSpPr>
        <p:spPr/>
        <p:txBody>
          <a:bodyPr>
            <a:normAutofit/>
          </a:bodyPr>
          <a:lstStyle/>
          <a:p>
            <a:r>
              <a:rPr lang="en-US" dirty="0" smtClean="0"/>
              <a:t>This is an attack where the following happens:</a:t>
            </a:r>
          </a:p>
          <a:p>
            <a:r>
              <a:rPr lang="en-US" dirty="0" smtClean="0"/>
              <a:t>Server </a:t>
            </a:r>
            <a:r>
              <a:rPr lang="en-US" dirty="0" smtClean="0"/>
              <a:t>calculates the following value:</a:t>
            </a:r>
            <a:endParaRPr lang="en-US" dirty="0" smtClean="0"/>
          </a:p>
          <a:p>
            <a:endParaRPr lang="en-US" dirty="0" smtClean="0"/>
          </a:p>
          <a:p>
            <a:r>
              <a:rPr lang="en-US" dirty="0" smtClean="0"/>
              <a:t>Then sends that verifier and data to the user</a:t>
            </a:r>
          </a:p>
          <a:p>
            <a:r>
              <a:rPr lang="en-US" dirty="0" smtClean="0"/>
              <a:t>Later, when the user sends the data back, it uses the verifier to ensure the data hasn't changed</a:t>
            </a:r>
            <a:endParaRPr lang="en-US" dirty="0" smtClean="0"/>
          </a:p>
        </p:txBody>
      </p:sp>
      <p:sp>
        <p:nvSpPr>
          <p:cNvPr id="4" name="TextBox 3"/>
          <p:cNvSpPr txBox="1"/>
          <p:nvPr/>
        </p:nvSpPr>
        <p:spPr>
          <a:xfrm>
            <a:off x="1143000" y="4953000"/>
            <a:ext cx="6364559"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000" b="1" dirty="0">
                <a:latin typeface="Courier New" pitchFamily="49" charset="0"/>
                <a:cs typeface="Courier New" pitchFamily="49" charset="0"/>
              </a:rPr>
              <a:t>if(</a:t>
            </a:r>
            <a:r>
              <a:rPr lang="en-US" sz="2000" b="1" dirty="0">
                <a:solidFill>
                  <a:srgbClr val="C00000"/>
                </a:solidFill>
                <a:latin typeface="Courier New" pitchFamily="49" charset="0"/>
                <a:cs typeface="Courier New" pitchFamily="49" charset="0"/>
              </a:rPr>
              <a:t>H(secret </a:t>
            </a:r>
            <a:r>
              <a:rPr lang="en-US" sz="2000" b="1" dirty="0" smtClean="0">
                <a:solidFill>
                  <a:srgbClr val="C00000"/>
                </a:solidFill>
                <a:latin typeface="Courier New" pitchFamily="49" charset="0"/>
                <a:cs typeface="Courier New" pitchFamily="49" charset="0"/>
              </a:rPr>
              <a:t>|| </a:t>
            </a:r>
            <a:r>
              <a:rPr lang="en-US" sz="2000" b="1" dirty="0" err="1" smtClean="0">
                <a:solidFill>
                  <a:srgbClr val="C00000"/>
                </a:solidFill>
                <a:latin typeface="Courier New" pitchFamily="49" charset="0"/>
                <a:cs typeface="Courier New" pitchFamily="49" charset="0"/>
              </a:rPr>
              <a:t>new_data</a:t>
            </a:r>
            <a:r>
              <a:rPr lang="en-US" sz="2000" b="1" dirty="0">
                <a:solidFill>
                  <a:srgbClr val="C00000"/>
                </a:solidFill>
                <a:latin typeface="Courier New" pitchFamily="49" charset="0"/>
                <a:cs typeface="Courier New" pitchFamily="49" charset="0"/>
              </a:rPr>
              <a:t>)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verifer</a:t>
            </a:r>
            <a:r>
              <a:rPr lang="en-US" sz="2000" b="1" dirty="0">
                <a:latin typeface="Courier New" pitchFamily="49" charset="0"/>
                <a:cs typeface="Courier New" pitchFamily="49" charset="0"/>
              </a:rPr>
              <a:t>)</a:t>
            </a:r>
          </a:p>
          <a:p>
            <a:pPr lvl="2"/>
            <a:r>
              <a:rPr lang="en-US" sz="2000" b="1" dirty="0">
                <a:latin typeface="Courier New" pitchFamily="49" charset="0"/>
                <a:cs typeface="Courier New" pitchFamily="49" charset="0"/>
              </a:rPr>
              <a:t>throw error()</a:t>
            </a:r>
          </a:p>
          <a:p>
            <a:pPr lvl="1"/>
            <a:r>
              <a:rPr lang="en-US" sz="2000" b="1" dirty="0" smtClean="0">
                <a:latin typeface="Courier New" pitchFamily="49" charset="0"/>
                <a:cs typeface="Courier New" pitchFamily="49" charset="0"/>
              </a:rPr>
              <a:t>else</a:t>
            </a:r>
            <a:endParaRPr lang="en-US" sz="2000" b="1" dirty="0">
              <a:latin typeface="Courier New" pitchFamily="49" charset="0"/>
              <a:cs typeface="Courier New" pitchFamily="49" charset="0"/>
            </a:endParaRPr>
          </a:p>
          <a:p>
            <a:pPr lvl="2"/>
            <a:r>
              <a:rPr lang="en-US" sz="2000" b="1" dirty="0" err="1" smtClean="0">
                <a:latin typeface="Courier New" pitchFamily="49" charset="0"/>
                <a:cs typeface="Courier New" pitchFamily="49" charset="0"/>
              </a:rPr>
              <a:t>trusted_operation</a:t>
            </a:r>
            <a:r>
              <a:rPr lang="en-US" sz="2000" b="1" dirty="0" smtClean="0">
                <a:latin typeface="Courier New" pitchFamily="49" charset="0"/>
                <a:cs typeface="Courier New" pitchFamily="49" charset="0"/>
              </a:rPr>
              <a:t>(</a:t>
            </a:r>
            <a:r>
              <a:rPr lang="en-US" sz="2000" b="1" dirty="0" err="1" smtClean="0">
                <a:latin typeface="Courier New" pitchFamily="49" charset="0"/>
                <a:cs typeface="Courier New" pitchFamily="49" charset="0"/>
              </a:rPr>
              <a:t>attacker_data</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p:txBody>
      </p:sp>
      <p:sp>
        <p:nvSpPr>
          <p:cNvPr id="5" name="TextBox 4"/>
          <p:cNvSpPr txBox="1"/>
          <p:nvPr/>
        </p:nvSpPr>
        <p:spPr>
          <a:xfrm>
            <a:off x="1143000" y="2630569"/>
            <a:ext cx="525780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000" b="1" dirty="0">
                <a:latin typeface="Courier New" pitchFamily="49" charset="0"/>
                <a:cs typeface="Courier New" pitchFamily="49" charset="0"/>
              </a:rPr>
              <a:t>v</a:t>
            </a:r>
            <a:r>
              <a:rPr lang="en-US" sz="2000" b="1" dirty="0" smtClean="0">
                <a:latin typeface="Courier New" pitchFamily="49" charset="0"/>
                <a:cs typeface="Courier New" pitchFamily="49" charset="0"/>
              </a:rPr>
              <a:t>erifier = </a:t>
            </a:r>
            <a:r>
              <a:rPr lang="en-US" sz="2000" b="1" dirty="0" smtClean="0">
                <a:solidFill>
                  <a:srgbClr val="C00000"/>
                </a:solidFill>
                <a:latin typeface="Courier New" pitchFamily="49" charset="0"/>
                <a:cs typeface="Courier New" pitchFamily="49" charset="0"/>
              </a:rPr>
              <a:t>H(secret || </a:t>
            </a:r>
            <a:r>
              <a:rPr lang="en-US" sz="2000" b="1" dirty="0" smtClean="0">
                <a:solidFill>
                  <a:srgbClr val="C00000"/>
                </a:solidFill>
                <a:latin typeface="Courier New" pitchFamily="49" charset="0"/>
                <a:cs typeface="Courier New" pitchFamily="49" charset="0"/>
              </a:rPr>
              <a:t>data</a:t>
            </a:r>
            <a:r>
              <a:rPr lang="en-US" sz="2000" b="1" dirty="0" smtClean="0">
                <a:solidFill>
                  <a:srgbClr val="C00000"/>
                </a:solidFill>
                <a:latin typeface="Courier New" pitchFamily="49" charset="0"/>
                <a:cs typeface="Courier New" pitchFamily="49" charset="0"/>
              </a:rPr>
              <a:t>)</a:t>
            </a:r>
            <a:endParaRPr lang="en-US" sz="2000" b="1" dirty="0">
              <a:solidFill>
                <a:srgbClr val="C00000"/>
              </a:solidFill>
              <a:latin typeface="Courier New" pitchFamily="49" charset="0"/>
              <a:cs typeface="Courier New" pitchFamily="49" charset="0"/>
            </a:endParaRPr>
          </a:p>
        </p:txBody>
      </p:sp>
      <p:sp>
        <p:nvSpPr>
          <p:cNvPr id="6" name="TextBox 5"/>
          <p:cNvSpPr txBox="1"/>
          <p:nvPr/>
        </p:nvSpPr>
        <p:spPr>
          <a:xfrm>
            <a:off x="6858000" y="2209800"/>
            <a:ext cx="2209800" cy="646331"/>
          </a:xfrm>
          <a:prstGeom prst="rect">
            <a:avLst/>
          </a:prstGeom>
          <a:solidFill>
            <a:schemeClr val="accent2">
              <a:lumMod val="60000"/>
              <a:lumOff val="40000"/>
            </a:schemeClr>
          </a:solidFill>
        </p:spPr>
        <p:txBody>
          <a:bodyPr wrap="square" rtlCol="0">
            <a:spAutoFit/>
          </a:bodyPr>
          <a:lstStyle/>
          <a:p>
            <a:r>
              <a:rPr lang="en-US" dirty="0" smtClean="0"/>
              <a:t>The “Bad” operations are in red</a:t>
            </a:r>
            <a:endParaRPr lang="en-US" dirty="0"/>
          </a:p>
        </p:txBody>
      </p:sp>
      <p:sp>
        <p:nvSpPr>
          <p:cNvPr id="7" name="Rectangle 6"/>
          <p:cNvSpPr/>
          <p:nvPr/>
        </p:nvSpPr>
        <p:spPr>
          <a:xfrm>
            <a:off x="6858000" y="2220243"/>
            <a:ext cx="2209800" cy="64633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Arrow Connector 8"/>
          <p:cNvCxnSpPr>
            <a:stCxn id="7" idx="1"/>
          </p:cNvCxnSpPr>
          <p:nvPr/>
        </p:nvCxnSpPr>
        <p:spPr>
          <a:xfrm flipH="1">
            <a:off x="5943600" y="2543409"/>
            <a:ext cx="914400" cy="287215"/>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334000" y="2866574"/>
            <a:ext cx="1676400" cy="2238826"/>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4313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hashing works…</a:t>
            </a:r>
            <a:endParaRPr lang="en-US" dirty="0"/>
          </a:p>
        </p:txBody>
      </p:sp>
      <p:sp>
        <p:nvSpPr>
          <p:cNvPr id="3" name="Content Placeholder 2"/>
          <p:cNvSpPr>
            <a:spLocks noGrp="1"/>
          </p:cNvSpPr>
          <p:nvPr>
            <p:ph idx="1"/>
          </p:nvPr>
        </p:nvSpPr>
        <p:spPr>
          <a:xfrm>
            <a:off x="533400" y="1531434"/>
            <a:ext cx="8443331" cy="2209800"/>
          </a:xfrm>
        </p:spPr>
        <p:style>
          <a:lnRef idx="2">
            <a:schemeClr val="dk1"/>
          </a:lnRef>
          <a:fillRef idx="1">
            <a:schemeClr val="lt1"/>
          </a:fillRef>
          <a:effectRef idx="0">
            <a:schemeClr val="dk1"/>
          </a:effectRef>
          <a:fontRef idx="minor">
            <a:schemeClr val="dk1"/>
          </a:fontRef>
        </p:style>
        <p:txBody>
          <a:bodyPr>
            <a:noAutofit/>
          </a:bodyPr>
          <a:lstStyle/>
          <a:p>
            <a:pPr marL="457200" lvl="1" indent="0">
              <a:buNone/>
            </a:pPr>
            <a:r>
              <a:rPr lang="en-US" sz="1400" b="1" dirty="0" smtClean="0">
                <a:latin typeface="Courier New" pitchFamily="49" charset="0"/>
                <a:cs typeface="Courier New" pitchFamily="49" charset="0"/>
              </a:rPr>
              <a:t>SHA1("</a:t>
            </a:r>
            <a:r>
              <a:rPr lang="en-US" sz="1400" b="1" dirty="0" smtClean="0">
                <a:solidFill>
                  <a:schemeClr val="accent3">
                    <a:lumMod val="50000"/>
                  </a:schemeClr>
                </a:solidFill>
                <a:latin typeface="Courier New" pitchFamily="49" charset="0"/>
                <a:cs typeface="Courier New" pitchFamily="49" charset="0"/>
              </a:rPr>
              <a:t>The </a:t>
            </a:r>
            <a:r>
              <a:rPr lang="en-US" sz="1400" b="1" dirty="0">
                <a:solidFill>
                  <a:schemeClr val="accent3">
                    <a:lumMod val="50000"/>
                  </a:schemeClr>
                </a:solidFill>
                <a:latin typeface="Courier New" pitchFamily="49" charset="0"/>
                <a:cs typeface="Courier New" pitchFamily="49" charset="0"/>
              </a:rPr>
              <a:t>most merciful thing in the world, I think, is the inability of the human mind to correlate all its contents. We live on a placid island of ignorance in the midst of black seas of infinity, and it was not meant that we should voyage far. The sciences, each straining in its own direction, have hitherto harmed us little; but some day the piecing together of dissociated knowledge will open up such terrifying vistas of reality, and of our frightful position therein, that we shall either go mad from the revelation or flee from the deadly light into the peace and safety of a new dark age</a:t>
            </a:r>
            <a:r>
              <a:rPr lang="en-US" sz="1400" b="1" dirty="0" smtClean="0">
                <a:solidFill>
                  <a:schemeClr val="accent3">
                    <a:lumMod val="50000"/>
                  </a:schemeClr>
                </a:solidFill>
                <a:latin typeface="Courier New" pitchFamily="49" charset="0"/>
                <a:cs typeface="Courier New" pitchFamily="49" charset="0"/>
              </a:rPr>
              <a:t>.</a:t>
            </a:r>
            <a:r>
              <a:rPr lang="en-US" sz="1400" b="1" dirty="0">
                <a:latin typeface="Courier New" pitchFamily="49" charset="0"/>
                <a:cs typeface="Courier New" pitchFamily="49" charset="0"/>
              </a:rPr>
              <a:t>"</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5" name="Content Placeholder 2"/>
          <p:cNvSpPr txBox="1">
            <a:spLocks/>
          </p:cNvSpPr>
          <p:nvPr/>
        </p:nvSpPr>
        <p:spPr>
          <a:xfrm>
            <a:off x="533399" y="4343400"/>
            <a:ext cx="8443331" cy="242635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2D71B5"/>
              </a:buClr>
              <a:buFont typeface="Arial"/>
              <a:buChar char="•"/>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Clr>
                <a:srgbClr val="2D71B5"/>
              </a:buClr>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Clr>
                <a:srgbClr val="2D71B5"/>
              </a:buClr>
              <a:buFont typeface="Arial"/>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2" indent="0">
              <a:buNone/>
            </a:pPr>
            <a:r>
              <a:rPr lang="en-US" sz="1400" b="1" dirty="0" smtClean="0">
                <a:solidFill>
                  <a:schemeClr val="accent3">
                    <a:lumMod val="50000"/>
                  </a:schemeClr>
                </a:solidFill>
                <a:latin typeface="Courier New" pitchFamily="49" charset="0"/>
                <a:cs typeface="Courier New" pitchFamily="49" charset="0"/>
              </a:rPr>
              <a:t>"The most merciful thing in the world, I think, is the inability "</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"of the human mind to correlate all its contents. We live on a </a:t>
            </a:r>
            <a:r>
              <a:rPr lang="en-US" sz="1400" b="1" dirty="0" err="1" smtClean="0">
                <a:solidFill>
                  <a:schemeClr val="accent2">
                    <a:lumMod val="75000"/>
                  </a:schemeClr>
                </a:solidFill>
                <a:latin typeface="Courier New" pitchFamily="49" charset="0"/>
                <a:cs typeface="Courier New" pitchFamily="49" charset="0"/>
              </a:rPr>
              <a:t>pl</a:t>
            </a:r>
            <a:r>
              <a:rPr lang="en-US" sz="1400" b="1" dirty="0" smtClean="0">
                <a:solidFill>
                  <a:schemeClr val="accent2">
                    <a:lumMod val="75000"/>
                  </a:schemeClr>
                </a:solidFill>
                <a:latin typeface="Courier New" pitchFamily="49" charset="0"/>
                <a:cs typeface="Courier New" pitchFamily="49" charset="0"/>
              </a:rPr>
              <a:t>"</a:t>
            </a:r>
            <a:r>
              <a:rPr lang="en-US" sz="1400" b="1" dirty="0">
                <a:solidFill>
                  <a:schemeClr val="accent2">
                    <a:lumMod val="75000"/>
                  </a:schemeClr>
                </a:solidFill>
                <a:latin typeface="Courier New" pitchFamily="49" charset="0"/>
                <a:cs typeface="Courier New" pitchFamily="49" charset="0"/>
              </a:rPr>
              <a:t/>
            </a:r>
            <a:br>
              <a:rPr lang="en-US" sz="1400" b="1" dirty="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"acid island of ignorance in the midst of black seas of infinity,"</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and it was not meant that we should voyage far. The sciences, e"</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"ach straining in its own direction, have hitherto harmed us </a:t>
            </a:r>
            <a:r>
              <a:rPr lang="en-US" sz="1400" b="1" dirty="0" err="1" smtClean="0">
                <a:solidFill>
                  <a:schemeClr val="accent3">
                    <a:lumMod val="50000"/>
                  </a:schemeClr>
                </a:solidFill>
                <a:latin typeface="Courier New" pitchFamily="49" charset="0"/>
                <a:cs typeface="Courier New" pitchFamily="49" charset="0"/>
              </a:rPr>
              <a:t>litt</a:t>
            </a:r>
            <a:r>
              <a:rPr lang="en-US" sz="1400" b="1" dirty="0" smtClean="0">
                <a:solidFill>
                  <a:schemeClr val="accent3">
                    <a:lumMod val="50000"/>
                  </a:schemeClr>
                </a:solidFill>
                <a:latin typeface="Courier New" pitchFamily="49" charset="0"/>
                <a:cs typeface="Courier New" pitchFamily="49" charset="0"/>
              </a:rPr>
              <a:t>"</a:t>
            </a:r>
            <a:r>
              <a:rPr lang="en-US" sz="1400" b="1" dirty="0">
                <a:solidFill>
                  <a:schemeClr val="accent3">
                    <a:lumMod val="50000"/>
                  </a:schemeClr>
                </a:solidFill>
                <a:latin typeface="Courier New" pitchFamily="49" charset="0"/>
                <a:cs typeface="Courier New" pitchFamily="49" charset="0"/>
              </a:rPr>
              <a:t/>
            </a:r>
            <a:br>
              <a:rPr lang="en-US" sz="1400" b="1" dirty="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"le; but some day the piecing together of dissociated knowledge w"</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"ill open up such terrifying vistas of reality, and of our fright"</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a:t>
            </a:r>
            <a:r>
              <a:rPr lang="en-US" sz="1400" b="1" dirty="0" err="1" smtClean="0">
                <a:solidFill>
                  <a:schemeClr val="accent2">
                    <a:lumMod val="75000"/>
                  </a:schemeClr>
                </a:solidFill>
                <a:latin typeface="Courier New" pitchFamily="49" charset="0"/>
                <a:cs typeface="Courier New" pitchFamily="49" charset="0"/>
              </a:rPr>
              <a:t>ful</a:t>
            </a:r>
            <a:r>
              <a:rPr lang="en-US" sz="1400" b="1" dirty="0" smtClean="0">
                <a:solidFill>
                  <a:schemeClr val="accent2">
                    <a:lumMod val="75000"/>
                  </a:schemeClr>
                </a:solidFill>
                <a:latin typeface="Courier New" pitchFamily="49" charset="0"/>
                <a:cs typeface="Courier New" pitchFamily="49" charset="0"/>
              </a:rPr>
              <a:t> position therein, that we shall either go mad from the revel"</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t>
            </a:r>
            <a:r>
              <a:rPr lang="en-US" sz="1400" b="1" dirty="0" err="1" smtClean="0">
                <a:solidFill>
                  <a:schemeClr val="accent3">
                    <a:lumMod val="50000"/>
                  </a:schemeClr>
                </a:solidFill>
                <a:latin typeface="Courier New" pitchFamily="49" charset="0"/>
                <a:cs typeface="Courier New" pitchFamily="49" charset="0"/>
              </a:rPr>
              <a:t>ation</a:t>
            </a:r>
            <a:r>
              <a:rPr lang="en-US" sz="1400" b="1" dirty="0" smtClean="0">
                <a:solidFill>
                  <a:schemeClr val="accent3">
                    <a:lumMod val="50000"/>
                  </a:schemeClr>
                </a:solidFill>
                <a:latin typeface="Courier New" pitchFamily="49" charset="0"/>
                <a:cs typeface="Courier New" pitchFamily="49" charset="0"/>
              </a:rPr>
              <a:t> or flee from the deadly light into the peace and safety of"</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 new dark age."</a:t>
            </a:r>
            <a:endParaRPr lang="en-US" dirty="0">
              <a:solidFill>
                <a:schemeClr val="accent2">
                  <a:lumMod val="75000"/>
                </a:schemeClr>
              </a:solidFill>
            </a:endParaRPr>
          </a:p>
        </p:txBody>
      </p:sp>
      <p:sp>
        <p:nvSpPr>
          <p:cNvPr id="6" name="TextBox 5"/>
          <p:cNvSpPr txBox="1"/>
          <p:nvPr/>
        </p:nvSpPr>
        <p:spPr>
          <a:xfrm>
            <a:off x="152399" y="1162102"/>
            <a:ext cx="8824332" cy="369332"/>
          </a:xfrm>
          <a:prstGeom prst="rect">
            <a:avLst/>
          </a:prstGeom>
          <a:noFill/>
        </p:spPr>
        <p:txBody>
          <a:bodyPr wrap="square" rtlCol="0">
            <a:spAutoFit/>
          </a:bodyPr>
          <a:lstStyle/>
          <a:p>
            <a:r>
              <a:rPr lang="en-US" dirty="0" smtClean="0"/>
              <a:t>Let's look at an example…</a:t>
            </a:r>
            <a:endParaRPr lang="en-US" dirty="0"/>
          </a:p>
        </p:txBody>
      </p:sp>
      <p:sp>
        <p:nvSpPr>
          <p:cNvPr id="7" name="TextBox 6"/>
          <p:cNvSpPr txBox="1"/>
          <p:nvPr/>
        </p:nvSpPr>
        <p:spPr>
          <a:xfrm>
            <a:off x="284355" y="3974068"/>
            <a:ext cx="8824332" cy="369332"/>
          </a:xfrm>
          <a:prstGeom prst="rect">
            <a:avLst/>
          </a:prstGeom>
          <a:noFill/>
        </p:spPr>
        <p:txBody>
          <a:bodyPr wrap="square" rtlCol="0">
            <a:spAutoFit/>
          </a:bodyPr>
          <a:lstStyle/>
          <a:p>
            <a:r>
              <a:rPr lang="en-US" dirty="0" smtClean="0"/>
              <a:t>First, the string is broken into 64-character blocks (for SHA1):</a:t>
            </a:r>
            <a:endParaRPr lang="en-US" dirty="0"/>
          </a:p>
        </p:txBody>
      </p:sp>
    </p:spTree>
    <p:extLst>
      <p:ext uri="{BB962C8B-B14F-4D97-AF65-F5344CB8AC3E}">
        <p14:creationId xmlns:p14="http://schemas.microsoft.com/office/powerpoint/2010/main" val="31798618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hashing works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Padding is added to the last </a:t>
            </a:r>
            <a:r>
              <a:rPr lang="en-US" dirty="0" smtClean="0"/>
              <a:t>block:</a:t>
            </a:r>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The </a:t>
            </a:r>
            <a:r>
              <a:rPr lang="en-US" dirty="0" smtClean="0"/>
              <a:t>padding is equal to a 1-bit followed by a </a:t>
            </a:r>
            <a:br>
              <a:rPr lang="en-US" dirty="0" smtClean="0"/>
            </a:br>
            <a:r>
              <a:rPr lang="en-US" dirty="0" smtClean="0"/>
              <a:t>bunch of zero bits </a:t>
            </a:r>
            <a:r>
              <a:rPr lang="en-US" smtClean="0"/>
              <a:t>(“\</a:t>
            </a:r>
            <a:r>
              <a:rPr lang="en-US" smtClean="0"/>
              <a:t>x80\0\0\0\0.…”) </a:t>
            </a:r>
            <a:r>
              <a:rPr lang="en-US" dirty="0" smtClean="0"/>
              <a:t>followed by the length in bits</a:t>
            </a:r>
            <a:endParaRPr lang="en-US" dirty="0" smtClean="0"/>
          </a:p>
          <a:p>
            <a:r>
              <a:rPr lang="en-US" dirty="0" smtClean="0"/>
              <a:t>The last eight bytes are equal to the length of the string (0x250 bytes) in bits (0x1280 bits)</a:t>
            </a:r>
            <a:endParaRPr lang="en-US" dirty="0"/>
          </a:p>
        </p:txBody>
      </p:sp>
      <p:sp>
        <p:nvSpPr>
          <p:cNvPr id="7" name="Content Placeholder 2"/>
          <p:cNvSpPr txBox="1">
            <a:spLocks/>
          </p:cNvSpPr>
          <p:nvPr/>
        </p:nvSpPr>
        <p:spPr>
          <a:xfrm>
            <a:off x="700669" y="1977775"/>
            <a:ext cx="8062331" cy="242635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2D71B5"/>
              </a:buClr>
              <a:buFont typeface="Arial"/>
              <a:buChar char="•"/>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Clr>
                <a:srgbClr val="2D71B5"/>
              </a:buClr>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Clr>
                <a:srgbClr val="2D71B5"/>
              </a:buClr>
              <a:buFont typeface="Arial"/>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2" indent="0">
              <a:buNone/>
            </a:pPr>
            <a:r>
              <a:rPr lang="en-US" sz="1400" b="1" dirty="0" smtClean="0">
                <a:solidFill>
                  <a:schemeClr val="accent3">
                    <a:lumMod val="50000"/>
                  </a:schemeClr>
                </a:solidFill>
                <a:latin typeface="Courier New" pitchFamily="49" charset="0"/>
                <a:cs typeface="Courier New" pitchFamily="49" charset="0"/>
              </a:rPr>
              <a:t>"The most merciful thing in the world, I think, is the inability "</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"of the human mind to correlate all its contents. We live on a </a:t>
            </a:r>
            <a:r>
              <a:rPr lang="en-US" sz="1400" b="1" dirty="0" err="1" smtClean="0">
                <a:solidFill>
                  <a:schemeClr val="accent2">
                    <a:lumMod val="75000"/>
                  </a:schemeClr>
                </a:solidFill>
                <a:latin typeface="Courier New" pitchFamily="49" charset="0"/>
                <a:cs typeface="Courier New" pitchFamily="49" charset="0"/>
              </a:rPr>
              <a:t>pl</a:t>
            </a:r>
            <a:r>
              <a:rPr lang="en-US" sz="1400" b="1" dirty="0" smtClean="0">
                <a:solidFill>
                  <a:schemeClr val="accent2">
                    <a:lumMod val="75000"/>
                  </a:schemeClr>
                </a:solidFill>
                <a:latin typeface="Courier New" pitchFamily="49" charset="0"/>
                <a:cs typeface="Courier New" pitchFamily="49" charset="0"/>
              </a:rPr>
              <a:t>"</a:t>
            </a:r>
            <a:r>
              <a:rPr lang="en-US" sz="1400" b="1" dirty="0">
                <a:solidFill>
                  <a:schemeClr val="accent2">
                    <a:lumMod val="75000"/>
                  </a:schemeClr>
                </a:solidFill>
                <a:latin typeface="Courier New" pitchFamily="49" charset="0"/>
                <a:cs typeface="Courier New" pitchFamily="49" charset="0"/>
              </a:rPr>
              <a:t/>
            </a:r>
            <a:br>
              <a:rPr lang="en-US" sz="1400" b="1" dirty="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"acid island of ignorance in the midst of black seas of infinity,"</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and it was not meant that we should voyage far. The sciences, e"</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"ach straining in its own direction, have hitherto harmed us </a:t>
            </a:r>
            <a:r>
              <a:rPr lang="en-US" sz="1400" b="1" dirty="0" err="1" smtClean="0">
                <a:solidFill>
                  <a:schemeClr val="accent3">
                    <a:lumMod val="50000"/>
                  </a:schemeClr>
                </a:solidFill>
                <a:latin typeface="Courier New" pitchFamily="49" charset="0"/>
                <a:cs typeface="Courier New" pitchFamily="49" charset="0"/>
              </a:rPr>
              <a:t>litt</a:t>
            </a:r>
            <a:r>
              <a:rPr lang="en-US" sz="1400" b="1" dirty="0" smtClean="0">
                <a:solidFill>
                  <a:schemeClr val="accent3">
                    <a:lumMod val="50000"/>
                  </a:schemeClr>
                </a:solidFill>
                <a:latin typeface="Courier New" pitchFamily="49" charset="0"/>
                <a:cs typeface="Courier New" pitchFamily="49" charset="0"/>
              </a:rPr>
              <a:t>"</a:t>
            </a:r>
            <a:r>
              <a:rPr lang="en-US" sz="1400" b="1" dirty="0">
                <a:solidFill>
                  <a:schemeClr val="accent3">
                    <a:lumMod val="50000"/>
                  </a:schemeClr>
                </a:solidFill>
                <a:latin typeface="Courier New" pitchFamily="49" charset="0"/>
                <a:cs typeface="Courier New" pitchFamily="49" charset="0"/>
              </a:rPr>
              <a:t/>
            </a:r>
            <a:br>
              <a:rPr lang="en-US" sz="1400" b="1" dirty="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"le; but some day the piecing together of dissociated knowledge w"</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"ill open up such terrifying vistas of reality, and of our fright"</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a:t>
            </a:r>
            <a:r>
              <a:rPr lang="en-US" sz="1400" b="1" dirty="0" err="1" smtClean="0">
                <a:solidFill>
                  <a:schemeClr val="accent2">
                    <a:lumMod val="75000"/>
                  </a:schemeClr>
                </a:solidFill>
                <a:latin typeface="Courier New" pitchFamily="49" charset="0"/>
                <a:cs typeface="Courier New" pitchFamily="49" charset="0"/>
              </a:rPr>
              <a:t>ful</a:t>
            </a:r>
            <a:r>
              <a:rPr lang="en-US" sz="1400" b="1" dirty="0" smtClean="0">
                <a:solidFill>
                  <a:schemeClr val="accent2">
                    <a:lumMod val="75000"/>
                  </a:schemeClr>
                </a:solidFill>
                <a:latin typeface="Courier New" pitchFamily="49" charset="0"/>
                <a:cs typeface="Courier New" pitchFamily="49" charset="0"/>
              </a:rPr>
              <a:t> position therein, that we shall either go mad from the revel"</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t>
            </a:r>
            <a:r>
              <a:rPr lang="en-US" sz="1400" b="1" dirty="0" err="1" smtClean="0">
                <a:solidFill>
                  <a:schemeClr val="accent3">
                    <a:lumMod val="50000"/>
                  </a:schemeClr>
                </a:solidFill>
                <a:latin typeface="Courier New" pitchFamily="49" charset="0"/>
                <a:cs typeface="Courier New" pitchFamily="49" charset="0"/>
              </a:rPr>
              <a:t>ation</a:t>
            </a:r>
            <a:r>
              <a:rPr lang="en-US" sz="1400" b="1" dirty="0" smtClean="0">
                <a:solidFill>
                  <a:schemeClr val="accent3">
                    <a:lumMod val="50000"/>
                  </a:schemeClr>
                </a:solidFill>
                <a:latin typeface="Courier New" pitchFamily="49" charset="0"/>
                <a:cs typeface="Courier New" pitchFamily="49" charset="0"/>
              </a:rPr>
              <a:t> or flee from the deadly light into the peace and safety of"</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 new dark age</a:t>
            </a:r>
            <a:r>
              <a:rPr lang="en-US" sz="1400" b="1" smtClean="0">
                <a:solidFill>
                  <a:schemeClr val="accent2">
                    <a:lumMod val="75000"/>
                  </a:schemeClr>
                </a:solidFill>
                <a:latin typeface="Courier New" pitchFamily="49" charset="0"/>
                <a:cs typeface="Courier New" pitchFamily="49" charset="0"/>
              </a:rPr>
              <a:t>.\x80\0\0\0\0\0\0\0\0\0\0\0\0..........\0\x12\x80</a:t>
            </a:r>
            <a:r>
              <a:rPr lang="en-US" sz="1400" b="1" dirty="0" smtClean="0">
                <a:solidFill>
                  <a:schemeClr val="accent2">
                    <a:lumMod val="75000"/>
                  </a:schemeClr>
                </a:solidFill>
                <a:latin typeface="Courier New" pitchFamily="49" charset="0"/>
                <a:cs typeface="Courier New" pitchFamily="49" charset="0"/>
              </a:rPr>
              <a:t>"</a:t>
            </a:r>
            <a:endParaRPr lang="en-US" dirty="0">
              <a:solidFill>
                <a:schemeClr val="accent2">
                  <a:lumMod val="75000"/>
                </a:schemeClr>
              </a:solidFill>
            </a:endParaRPr>
          </a:p>
        </p:txBody>
      </p:sp>
    </p:spTree>
    <p:extLst>
      <p:ext uri="{BB962C8B-B14F-4D97-AF65-F5344CB8AC3E}">
        <p14:creationId xmlns:p14="http://schemas.microsoft.com/office/powerpoint/2010/main" val="1829035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hashing works</a:t>
            </a:r>
            <a:endParaRPr lang="en-US" dirty="0"/>
          </a:p>
        </p:txBody>
      </p:sp>
      <p:sp>
        <p:nvSpPr>
          <p:cNvPr id="3" name="Content Placeholder 2"/>
          <p:cNvSpPr>
            <a:spLocks noGrp="1"/>
          </p:cNvSpPr>
          <p:nvPr>
            <p:ph idx="1"/>
          </p:nvPr>
        </p:nvSpPr>
        <p:spPr>
          <a:xfrm>
            <a:off x="392151" y="1272227"/>
            <a:ext cx="8229600" cy="5433373"/>
          </a:xfrm>
        </p:spPr>
        <p:txBody>
          <a:bodyPr>
            <a:normAutofit/>
          </a:bodyPr>
          <a:lstStyle/>
          <a:p>
            <a:r>
              <a:rPr lang="en-US" sz="1800" dirty="0" smtClean="0"/>
              <a:t>Each block is hashed individually, and its output is fed into the next </a:t>
            </a:r>
            <a:r>
              <a:rPr lang="en-US" sz="1800" dirty="0" smtClean="0"/>
              <a:t>block</a:t>
            </a:r>
            <a:endParaRPr lang="en-US" sz="1800" dirty="0" smtClean="0"/>
          </a:p>
        </p:txBody>
      </p:sp>
      <p:sp>
        <p:nvSpPr>
          <p:cNvPr id="4" name="TextBox 3"/>
          <p:cNvSpPr txBox="1"/>
          <p:nvPr/>
        </p:nvSpPr>
        <p:spPr>
          <a:xfrm>
            <a:off x="1559312" y="1676400"/>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"The most merciful thing in the world, I think, is the inability "</a:t>
            </a:r>
            <a:endParaRPr lang="en-US" sz="1100" b="1" dirty="0">
              <a:latin typeface="Courier New" pitchFamily="49" charset="0"/>
              <a:cs typeface="Courier New" pitchFamily="49" charset="0"/>
            </a:endParaRPr>
          </a:p>
        </p:txBody>
      </p:sp>
      <p:sp>
        <p:nvSpPr>
          <p:cNvPr id="5" name="TextBox 4"/>
          <p:cNvSpPr txBox="1"/>
          <p:nvPr/>
        </p:nvSpPr>
        <p:spPr>
          <a:xfrm>
            <a:off x="1559312" y="2427761"/>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2">
                    <a:lumMod val="75000"/>
                  </a:schemeClr>
                </a:solidFill>
                <a:latin typeface="Courier New" pitchFamily="49" charset="0"/>
                <a:cs typeface="Courier New" pitchFamily="49" charset="0"/>
              </a:rPr>
              <a:t>"of the human mind to correlate all its contents. We live on a </a:t>
            </a:r>
            <a:r>
              <a:rPr lang="en-US" sz="1100" b="1" dirty="0" err="1">
                <a:solidFill>
                  <a:schemeClr val="accent2">
                    <a:lumMod val="75000"/>
                  </a:schemeClr>
                </a:solidFill>
                <a:latin typeface="Courier New" pitchFamily="49" charset="0"/>
                <a:cs typeface="Courier New" pitchFamily="49" charset="0"/>
              </a:rPr>
              <a:t>pl</a:t>
            </a:r>
            <a:r>
              <a:rPr lang="en-US" sz="1100" b="1" dirty="0">
                <a:solidFill>
                  <a:schemeClr val="accent2">
                    <a:lumMod val="75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sp>
        <p:nvSpPr>
          <p:cNvPr id="6" name="TextBox 5"/>
          <p:cNvSpPr txBox="1"/>
          <p:nvPr/>
        </p:nvSpPr>
        <p:spPr>
          <a:xfrm>
            <a:off x="1548161" y="3189761"/>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"acid island of ignorance in the midst of black seas of infinity</a:t>
            </a:r>
            <a:r>
              <a:rPr lang="en-US" sz="1100" b="1" dirty="0" smtClean="0">
                <a:solidFill>
                  <a:schemeClr val="accent3">
                    <a:lumMod val="50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sp>
        <p:nvSpPr>
          <p:cNvPr id="8" name="TextBox 7"/>
          <p:cNvSpPr txBox="1"/>
          <p:nvPr/>
        </p:nvSpPr>
        <p:spPr>
          <a:xfrm>
            <a:off x="1559312" y="4071768"/>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a:t>
            </a:r>
            <a:r>
              <a:rPr lang="en-US" sz="1100" b="1" dirty="0" err="1">
                <a:solidFill>
                  <a:schemeClr val="accent3">
                    <a:lumMod val="50000"/>
                  </a:schemeClr>
                </a:solidFill>
                <a:latin typeface="Courier New" pitchFamily="49" charset="0"/>
                <a:cs typeface="Courier New" pitchFamily="49" charset="0"/>
              </a:rPr>
              <a:t>ation</a:t>
            </a:r>
            <a:r>
              <a:rPr lang="en-US" sz="1100" b="1" dirty="0">
                <a:solidFill>
                  <a:schemeClr val="accent3">
                    <a:lumMod val="50000"/>
                  </a:schemeClr>
                </a:solidFill>
                <a:latin typeface="Courier New" pitchFamily="49" charset="0"/>
                <a:cs typeface="Courier New" pitchFamily="49" charset="0"/>
              </a:rPr>
              <a:t> or flee from the deadly light into the peace and safety of"</a:t>
            </a:r>
            <a:endParaRPr lang="en-US" sz="1100" b="1" dirty="0">
              <a:latin typeface="Courier New" pitchFamily="49" charset="0"/>
              <a:cs typeface="Courier New" pitchFamily="49" charset="0"/>
            </a:endParaRPr>
          </a:p>
        </p:txBody>
      </p:sp>
      <p:sp>
        <p:nvSpPr>
          <p:cNvPr id="9" name="TextBox 8"/>
          <p:cNvSpPr txBox="1"/>
          <p:nvPr/>
        </p:nvSpPr>
        <p:spPr>
          <a:xfrm>
            <a:off x="1559312" y="4812173"/>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2">
                    <a:lumMod val="75000"/>
                  </a:schemeClr>
                </a:solidFill>
                <a:latin typeface="Courier New" pitchFamily="49" charset="0"/>
                <a:cs typeface="Courier New" pitchFamily="49" charset="0"/>
              </a:rPr>
              <a:t>" a new dark age</a:t>
            </a:r>
            <a:r>
              <a:rPr lang="en-US" sz="1100" b="1">
                <a:solidFill>
                  <a:schemeClr val="accent2">
                    <a:lumMod val="75000"/>
                  </a:schemeClr>
                </a:solidFill>
                <a:latin typeface="Courier New" pitchFamily="49" charset="0"/>
                <a:cs typeface="Courier New" pitchFamily="49" charset="0"/>
              </a:rPr>
              <a:t>.\</a:t>
            </a:r>
            <a:r>
              <a:rPr lang="en-US" sz="1100" b="1" smtClean="0">
                <a:solidFill>
                  <a:schemeClr val="accent2">
                    <a:lumMod val="75000"/>
                  </a:schemeClr>
                </a:solidFill>
                <a:latin typeface="Courier New" pitchFamily="49" charset="0"/>
                <a:cs typeface="Courier New" pitchFamily="49" charset="0"/>
              </a:rPr>
              <a:t>x80\0\0\0\0\0\0\0\0\0\0\0\0..........\0\x12\x80</a:t>
            </a:r>
            <a:r>
              <a:rPr lang="en-US" sz="1100" b="1" dirty="0">
                <a:solidFill>
                  <a:schemeClr val="accent2">
                    <a:lumMod val="75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cxnSp>
        <p:nvCxnSpPr>
          <p:cNvPr id="11" name="Straight Arrow Connector 10"/>
          <p:cNvCxnSpPr>
            <a:stCxn id="4" idx="2"/>
            <a:endCxn id="5" idx="0"/>
          </p:cNvCxnSpPr>
          <p:nvPr/>
        </p:nvCxnSpPr>
        <p:spPr>
          <a:xfrm>
            <a:off x="4531112" y="1938010"/>
            <a:ext cx="0" cy="489751"/>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2"/>
            <a:endCxn id="6" idx="0"/>
          </p:cNvCxnSpPr>
          <p:nvPr/>
        </p:nvCxnSpPr>
        <p:spPr>
          <a:xfrm flipH="1">
            <a:off x="4519961" y="2689371"/>
            <a:ext cx="11151" cy="50039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a:off x="4519961" y="3451371"/>
            <a:ext cx="0" cy="620397"/>
          </a:xfrm>
          <a:prstGeom prst="straightConnector1">
            <a:avLst/>
          </a:prstGeom>
          <a:ln w="4762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9" idx="0"/>
          </p:cNvCxnSpPr>
          <p:nvPr/>
        </p:nvCxnSpPr>
        <p:spPr>
          <a:xfrm>
            <a:off x="4531112" y="4333378"/>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42263" y="1964024"/>
            <a:ext cx="4601737" cy="292388"/>
          </a:xfrm>
          <a:prstGeom prst="rect">
            <a:avLst/>
          </a:prstGeom>
          <a:noFill/>
        </p:spPr>
        <p:txBody>
          <a:bodyPr wrap="square" rtlCol="0">
            <a:spAutoFit/>
          </a:bodyPr>
          <a:lstStyle/>
          <a:p>
            <a:r>
              <a:rPr lang="de-DE" sz="1300" b="1" dirty="0">
                <a:solidFill>
                  <a:srgbClr val="FF0000"/>
                </a:solidFill>
                <a:latin typeface="Courier New" pitchFamily="49" charset="0"/>
                <a:cs typeface="Courier New" pitchFamily="49" charset="0"/>
              </a:rPr>
              <a:t>3be731c7 5880ab49 5d90c0cd df295189 b3c91449</a:t>
            </a:r>
            <a:endParaRPr lang="en-US" sz="1300" b="1" dirty="0">
              <a:solidFill>
                <a:srgbClr val="FF0000"/>
              </a:solidFill>
              <a:latin typeface="Courier New" pitchFamily="49" charset="0"/>
              <a:cs typeface="Courier New" pitchFamily="49" charset="0"/>
            </a:endParaRPr>
          </a:p>
        </p:txBody>
      </p:sp>
      <p:sp>
        <p:nvSpPr>
          <p:cNvPr id="22" name="TextBox 21"/>
          <p:cNvSpPr txBox="1"/>
          <p:nvPr/>
        </p:nvSpPr>
        <p:spPr>
          <a:xfrm>
            <a:off x="4549697" y="2697767"/>
            <a:ext cx="4601737" cy="292388"/>
          </a:xfrm>
          <a:prstGeom prst="rect">
            <a:avLst/>
          </a:prstGeom>
          <a:noFill/>
        </p:spPr>
        <p:txBody>
          <a:bodyPr wrap="square" rtlCol="0">
            <a:spAutoFit/>
          </a:bodyPr>
          <a:lstStyle/>
          <a:p>
            <a:r>
              <a:rPr lang="de-DE" sz="1300" b="1" dirty="0">
                <a:solidFill>
                  <a:srgbClr val="FF0000"/>
                </a:solidFill>
                <a:latin typeface="Courier New" pitchFamily="49" charset="0"/>
                <a:cs typeface="Courier New" pitchFamily="49" charset="0"/>
              </a:rPr>
              <a:t>58ec922f bdee6eec 699db098 a378f875 2b29d697</a:t>
            </a:r>
            <a:endParaRPr lang="en-US" sz="1300" b="1" dirty="0">
              <a:solidFill>
                <a:srgbClr val="FF0000"/>
              </a:solidFill>
              <a:latin typeface="Courier New" pitchFamily="49" charset="0"/>
              <a:cs typeface="Courier New" pitchFamily="49" charset="0"/>
            </a:endParaRPr>
          </a:p>
        </p:txBody>
      </p:sp>
      <p:sp>
        <p:nvSpPr>
          <p:cNvPr id="23" name="TextBox 22"/>
          <p:cNvSpPr txBox="1"/>
          <p:nvPr/>
        </p:nvSpPr>
        <p:spPr>
          <a:xfrm>
            <a:off x="4549696" y="3451371"/>
            <a:ext cx="4601737" cy="292388"/>
          </a:xfrm>
          <a:prstGeom prst="rect">
            <a:avLst/>
          </a:prstGeom>
          <a:noFill/>
        </p:spPr>
        <p:txBody>
          <a:bodyPr wrap="square" rtlCol="0">
            <a:spAutoFit/>
          </a:bodyPr>
          <a:lstStyle/>
          <a:p>
            <a:r>
              <a:rPr lang="en-US" sz="1300" b="1" dirty="0">
                <a:solidFill>
                  <a:srgbClr val="FF0000"/>
                </a:solidFill>
                <a:latin typeface="Courier New" pitchFamily="49" charset="0"/>
                <a:cs typeface="Courier New" pitchFamily="49" charset="0"/>
              </a:rPr>
              <a:t>c55bc6a3 b26d5dd0 96166093 5d73c256 7f357a83</a:t>
            </a:r>
          </a:p>
        </p:txBody>
      </p:sp>
      <p:sp>
        <p:nvSpPr>
          <p:cNvPr id="24" name="TextBox 23"/>
          <p:cNvSpPr txBox="1"/>
          <p:nvPr/>
        </p:nvSpPr>
        <p:spPr>
          <a:xfrm>
            <a:off x="4538546" y="4348392"/>
            <a:ext cx="4601737" cy="292388"/>
          </a:xfrm>
          <a:prstGeom prst="rect">
            <a:avLst/>
          </a:prstGeom>
          <a:noFill/>
        </p:spPr>
        <p:txBody>
          <a:bodyPr wrap="square" rtlCol="0">
            <a:spAutoFit/>
          </a:bodyPr>
          <a:lstStyle/>
          <a:p>
            <a:r>
              <a:rPr lang="es-ES" sz="1300" b="1" dirty="0">
                <a:solidFill>
                  <a:srgbClr val="FF0000"/>
                </a:solidFill>
                <a:latin typeface="Courier New" pitchFamily="49" charset="0"/>
                <a:cs typeface="Courier New" pitchFamily="49" charset="0"/>
              </a:rPr>
              <a:t>845b75f7 403a1814 30ee1c70 8a229eab c88c00d9</a:t>
            </a:r>
            <a:endParaRPr lang="en-US" sz="1300" b="1" dirty="0">
              <a:solidFill>
                <a:srgbClr val="FF0000"/>
              </a:solidFill>
              <a:latin typeface="Courier New" pitchFamily="49" charset="0"/>
              <a:cs typeface="Courier New" pitchFamily="49" charset="0"/>
            </a:endParaRPr>
          </a:p>
        </p:txBody>
      </p:sp>
      <p:sp>
        <p:nvSpPr>
          <p:cNvPr id="25" name="TextBox 24"/>
          <p:cNvSpPr txBox="1"/>
          <p:nvPr/>
        </p:nvSpPr>
        <p:spPr>
          <a:xfrm>
            <a:off x="4538546" y="5073783"/>
            <a:ext cx="4601737" cy="292388"/>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it-IT" sz="1300" b="1" dirty="0">
                <a:solidFill>
                  <a:srgbClr val="FF0000"/>
                </a:solidFill>
                <a:latin typeface="Courier New" pitchFamily="49" charset="0"/>
                <a:cs typeface="Courier New" pitchFamily="49" charset="0"/>
              </a:rPr>
              <a:t>ed8873c1 07d882b7 b6fcbbc1 9a272d61 4cf9e7ee</a:t>
            </a:r>
            <a:endParaRPr lang="en-US" sz="1300" b="1" dirty="0">
              <a:solidFill>
                <a:srgbClr val="FF0000"/>
              </a:solidFill>
              <a:latin typeface="Courier New" pitchFamily="49" charset="0"/>
              <a:cs typeface="Courier New" pitchFamily="49" charset="0"/>
            </a:endParaRPr>
          </a:p>
        </p:txBody>
      </p:sp>
      <p:sp>
        <p:nvSpPr>
          <p:cNvPr id="7" name="TextBox 6"/>
          <p:cNvSpPr txBox="1"/>
          <p:nvPr/>
        </p:nvSpPr>
        <p:spPr>
          <a:xfrm>
            <a:off x="4705814" y="5562600"/>
            <a:ext cx="4267200" cy="1200329"/>
          </a:xfrm>
          <a:prstGeom prst="rect">
            <a:avLst/>
          </a:prstGeom>
          <a:solidFill>
            <a:schemeClr val="accent3"/>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The output of the last block </a:t>
            </a:r>
            <a:r>
              <a:rPr lang="en-US" b="1" i="1" dirty="0" smtClean="0"/>
              <a:t>is our hash</a:t>
            </a:r>
            <a:endParaRPr lang="en-US" dirty="0" smtClean="0"/>
          </a:p>
          <a:p>
            <a:endParaRPr lang="en-US" b="1" i="1" dirty="0"/>
          </a:p>
          <a:p>
            <a:r>
              <a:rPr lang="en-US" dirty="0" smtClean="0"/>
              <a:t>In other words, the final hash is made up of </a:t>
            </a:r>
            <a:r>
              <a:rPr lang="en-US" b="1" i="1" dirty="0" smtClean="0"/>
              <a:t>the entire state!</a:t>
            </a:r>
            <a:endParaRPr lang="en-US" dirty="0" smtClean="0"/>
          </a:p>
        </p:txBody>
      </p:sp>
    </p:spTree>
    <p:extLst>
      <p:ext uri="{BB962C8B-B14F-4D97-AF65-F5344CB8AC3E}">
        <p14:creationId xmlns:p14="http://schemas.microsoft.com/office/powerpoint/2010/main" val="17571144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Hash extension: We’re almost there!</a:t>
            </a:r>
            <a:endParaRPr lang="en-US" dirty="0"/>
          </a:p>
        </p:txBody>
      </p:sp>
      <p:sp>
        <p:nvSpPr>
          <p:cNvPr id="3" name="Content Placeholder 2"/>
          <p:cNvSpPr>
            <a:spLocks noGrp="1"/>
          </p:cNvSpPr>
          <p:nvPr>
            <p:ph idx="1"/>
          </p:nvPr>
        </p:nvSpPr>
        <p:spPr>
          <a:xfrm>
            <a:off x="392151" y="1272227"/>
            <a:ext cx="8229600" cy="5433373"/>
          </a:xfrm>
        </p:spPr>
        <p:txBody>
          <a:bodyPr>
            <a:normAutofit/>
          </a:bodyPr>
          <a:lstStyle/>
          <a:p>
            <a:r>
              <a:rPr lang="en-US" sz="2400" dirty="0" smtClean="0"/>
              <a:t>What if we add another block, after the padding?</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What </a:t>
            </a:r>
            <a:r>
              <a:rPr lang="en-US" sz="2400" dirty="0" smtClean="0"/>
              <a:t>good is that</a:t>
            </a:r>
            <a:r>
              <a:rPr lang="en-US" sz="2400" dirty="0" smtClean="0"/>
              <a:t>?</a:t>
            </a:r>
          </a:p>
          <a:p>
            <a:r>
              <a:rPr lang="en-US" sz="2400" b="1" dirty="0" smtClean="0"/>
              <a:t>Because 100% of the state was included in the final hash – </a:t>
            </a:r>
            <a:r>
              <a:rPr lang="it-IT" sz="2400" b="1" dirty="0">
                <a:solidFill>
                  <a:srgbClr val="C00000"/>
                </a:solidFill>
                <a:latin typeface="Courier New" pitchFamily="49" charset="0"/>
                <a:cs typeface="Courier New" pitchFamily="49" charset="0"/>
              </a:rPr>
              <a:t>ed8873c1 07d882b7 </a:t>
            </a:r>
            <a:r>
              <a:rPr lang="it-IT" sz="2400" b="1" dirty="0" smtClean="0">
                <a:solidFill>
                  <a:srgbClr val="C00000"/>
                </a:solidFill>
                <a:latin typeface="Courier New" pitchFamily="49" charset="0"/>
                <a:cs typeface="Courier New" pitchFamily="49" charset="0"/>
              </a:rPr>
              <a:t>b6fcbbc1</a:t>
            </a:r>
            <a:br>
              <a:rPr lang="it-IT" sz="2400" b="1" dirty="0" smtClean="0">
                <a:solidFill>
                  <a:srgbClr val="C00000"/>
                </a:solidFill>
                <a:latin typeface="Courier New" pitchFamily="49" charset="0"/>
                <a:cs typeface="Courier New" pitchFamily="49" charset="0"/>
              </a:rPr>
            </a:br>
            <a:r>
              <a:rPr lang="it-IT" sz="2400" b="1" dirty="0" smtClean="0">
                <a:solidFill>
                  <a:srgbClr val="C00000"/>
                </a:solidFill>
                <a:latin typeface="Courier New" pitchFamily="49" charset="0"/>
                <a:cs typeface="Courier New" pitchFamily="49" charset="0"/>
              </a:rPr>
              <a:t>9a272d61 </a:t>
            </a:r>
            <a:r>
              <a:rPr lang="it-IT" sz="2400" b="1" dirty="0">
                <a:solidFill>
                  <a:srgbClr val="C00000"/>
                </a:solidFill>
                <a:latin typeface="Courier New" pitchFamily="49" charset="0"/>
                <a:cs typeface="Courier New" pitchFamily="49" charset="0"/>
              </a:rPr>
              <a:t>4cf9e7ee</a:t>
            </a:r>
            <a:r>
              <a:rPr lang="en-US" sz="2400" b="1" dirty="0" smtClean="0"/>
              <a:t> – we could add more </a:t>
            </a:r>
            <a:br>
              <a:rPr lang="en-US" sz="2400" b="1" dirty="0" smtClean="0"/>
            </a:br>
            <a:r>
              <a:rPr lang="en-US" sz="2400" b="1" dirty="0" smtClean="0"/>
              <a:t>data to the plaintext and calculate a new hash</a:t>
            </a:r>
            <a:br>
              <a:rPr lang="en-US" sz="2400" b="1" dirty="0" smtClean="0"/>
            </a:br>
            <a:r>
              <a:rPr lang="en-US" sz="2400" b="1" i="1" dirty="0" smtClean="0"/>
              <a:t>without knowing the plaintext</a:t>
            </a:r>
            <a:r>
              <a:rPr lang="en-US" sz="2400" b="1" dirty="0" smtClean="0"/>
              <a:t>! </a:t>
            </a:r>
            <a:endParaRPr lang="en-US" sz="2400" b="1" dirty="0"/>
          </a:p>
        </p:txBody>
      </p:sp>
      <p:sp>
        <p:nvSpPr>
          <p:cNvPr id="8" name="TextBox 7"/>
          <p:cNvSpPr txBox="1"/>
          <p:nvPr/>
        </p:nvSpPr>
        <p:spPr>
          <a:xfrm>
            <a:off x="1555595" y="2048568"/>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a:t>
            </a:r>
            <a:r>
              <a:rPr lang="en-US" sz="1100" b="1" dirty="0" err="1">
                <a:solidFill>
                  <a:schemeClr val="accent3">
                    <a:lumMod val="50000"/>
                  </a:schemeClr>
                </a:solidFill>
                <a:latin typeface="Courier New" pitchFamily="49" charset="0"/>
                <a:cs typeface="Courier New" pitchFamily="49" charset="0"/>
              </a:rPr>
              <a:t>ation</a:t>
            </a:r>
            <a:r>
              <a:rPr lang="en-US" sz="1100" b="1" dirty="0">
                <a:solidFill>
                  <a:schemeClr val="accent3">
                    <a:lumMod val="50000"/>
                  </a:schemeClr>
                </a:solidFill>
                <a:latin typeface="Courier New" pitchFamily="49" charset="0"/>
                <a:cs typeface="Courier New" pitchFamily="49" charset="0"/>
              </a:rPr>
              <a:t> or flee from the deadly light into the peace and safety of"</a:t>
            </a:r>
            <a:endParaRPr lang="en-US" sz="1100" b="1" dirty="0">
              <a:latin typeface="Courier New" pitchFamily="49" charset="0"/>
              <a:cs typeface="Courier New" pitchFamily="49" charset="0"/>
            </a:endParaRPr>
          </a:p>
        </p:txBody>
      </p:sp>
      <p:sp>
        <p:nvSpPr>
          <p:cNvPr id="9" name="TextBox 8"/>
          <p:cNvSpPr txBox="1"/>
          <p:nvPr/>
        </p:nvSpPr>
        <p:spPr>
          <a:xfrm>
            <a:off x="1555595" y="2788973"/>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2">
                    <a:lumMod val="75000"/>
                  </a:schemeClr>
                </a:solidFill>
                <a:latin typeface="Courier New" pitchFamily="49" charset="0"/>
                <a:cs typeface="Courier New" pitchFamily="49" charset="0"/>
              </a:rPr>
              <a:t>" a new dark age</a:t>
            </a:r>
            <a:r>
              <a:rPr lang="en-US" sz="1100" b="1">
                <a:solidFill>
                  <a:schemeClr val="accent2">
                    <a:lumMod val="75000"/>
                  </a:schemeClr>
                </a:solidFill>
                <a:latin typeface="Courier New" pitchFamily="49" charset="0"/>
                <a:cs typeface="Courier New" pitchFamily="49" charset="0"/>
              </a:rPr>
              <a:t>.\</a:t>
            </a:r>
            <a:r>
              <a:rPr lang="en-US" sz="1100" b="1" smtClean="0">
                <a:solidFill>
                  <a:schemeClr val="accent2">
                    <a:lumMod val="75000"/>
                  </a:schemeClr>
                </a:solidFill>
                <a:latin typeface="Courier New" pitchFamily="49" charset="0"/>
                <a:cs typeface="Courier New" pitchFamily="49" charset="0"/>
              </a:rPr>
              <a:t>x80\0\0\0\0\0\0\0\0\0\0\0\0..........\0\x12\x80</a:t>
            </a:r>
            <a:r>
              <a:rPr lang="en-US" sz="1100" b="1" dirty="0">
                <a:solidFill>
                  <a:schemeClr val="accent2">
                    <a:lumMod val="75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cxnSp>
        <p:nvCxnSpPr>
          <p:cNvPr id="18" name="Straight Arrow Connector 17"/>
          <p:cNvCxnSpPr>
            <a:stCxn id="8" idx="2"/>
            <a:endCxn id="9" idx="0"/>
          </p:cNvCxnSpPr>
          <p:nvPr/>
        </p:nvCxnSpPr>
        <p:spPr>
          <a:xfrm>
            <a:off x="4527395" y="2310178"/>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34829" y="2325192"/>
            <a:ext cx="4609171" cy="292388"/>
          </a:xfrm>
          <a:prstGeom prst="rect">
            <a:avLst/>
          </a:prstGeom>
          <a:noFill/>
        </p:spPr>
        <p:txBody>
          <a:bodyPr wrap="square" rtlCol="0">
            <a:spAutoFit/>
          </a:bodyPr>
          <a:lstStyle/>
          <a:p>
            <a:r>
              <a:rPr lang="es-ES" sz="1300" b="1" dirty="0">
                <a:solidFill>
                  <a:srgbClr val="C00000"/>
                </a:solidFill>
                <a:latin typeface="Courier New" pitchFamily="49" charset="0"/>
                <a:cs typeface="Courier New" pitchFamily="49" charset="0"/>
              </a:rPr>
              <a:t>845b75f7 403a1814 30ee1c70 8a229eab c88c00d9</a:t>
            </a:r>
            <a:endParaRPr lang="en-US" sz="1300" b="1" dirty="0">
              <a:solidFill>
                <a:srgbClr val="C00000"/>
              </a:solidFill>
              <a:latin typeface="Courier New" pitchFamily="49" charset="0"/>
              <a:cs typeface="Courier New" pitchFamily="49" charset="0"/>
            </a:endParaRPr>
          </a:p>
        </p:txBody>
      </p:sp>
      <p:sp>
        <p:nvSpPr>
          <p:cNvPr id="25" name="TextBox 24"/>
          <p:cNvSpPr txBox="1"/>
          <p:nvPr/>
        </p:nvSpPr>
        <p:spPr>
          <a:xfrm>
            <a:off x="4534829" y="3050583"/>
            <a:ext cx="4609171" cy="292388"/>
          </a:xfrm>
          <a:prstGeom prst="rect">
            <a:avLst/>
          </a:prstGeom>
          <a:noFill/>
        </p:spPr>
        <p:txBody>
          <a:bodyPr wrap="square" rtlCol="0">
            <a:spAutoFit/>
          </a:bodyPr>
          <a:lstStyle/>
          <a:p>
            <a:r>
              <a:rPr lang="it-IT" sz="1300" b="1" dirty="0">
                <a:solidFill>
                  <a:srgbClr val="C00000"/>
                </a:solidFill>
                <a:latin typeface="Courier New" pitchFamily="49" charset="0"/>
                <a:cs typeface="Courier New" pitchFamily="49" charset="0"/>
              </a:rPr>
              <a:t>ed8873c1 07d882b7 b6fcbbc1 9a272d61 4cf9e7ee</a:t>
            </a:r>
            <a:endParaRPr lang="en-US" sz="1300" b="1" dirty="0">
              <a:solidFill>
                <a:srgbClr val="C00000"/>
              </a:solidFill>
              <a:latin typeface="Courier New" pitchFamily="49" charset="0"/>
              <a:cs typeface="Courier New" pitchFamily="49" charset="0"/>
            </a:endParaRPr>
          </a:p>
        </p:txBody>
      </p:sp>
      <p:cxnSp>
        <p:nvCxnSpPr>
          <p:cNvPr id="19" name="Straight Arrow Connector 18"/>
          <p:cNvCxnSpPr/>
          <p:nvPr/>
        </p:nvCxnSpPr>
        <p:spPr>
          <a:xfrm>
            <a:off x="4510668" y="1676400"/>
            <a:ext cx="16727" cy="372168"/>
          </a:xfrm>
          <a:prstGeom prst="straightConnector1">
            <a:avLst/>
          </a:prstGeom>
          <a:ln w="47625">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31434" y="3563049"/>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rgbClr val="002060"/>
                </a:solidFill>
                <a:latin typeface="Courier New" pitchFamily="49" charset="0"/>
                <a:cs typeface="Courier New" pitchFamily="49" charset="0"/>
              </a:rPr>
              <a:t>"</a:t>
            </a:r>
            <a:r>
              <a:rPr lang="en-US" sz="1100" b="1" dirty="0" smtClean="0">
                <a:solidFill>
                  <a:srgbClr val="002060"/>
                </a:solidFill>
                <a:latin typeface="Courier New" pitchFamily="49" charset="0"/>
                <a:cs typeface="Courier New" pitchFamily="49" charset="0"/>
              </a:rPr>
              <a:t>Hello</a:t>
            </a:r>
            <a:r>
              <a:rPr lang="en-US" sz="1100" b="1" dirty="0" smtClean="0">
                <a:solidFill>
                  <a:srgbClr val="002060"/>
                </a:solidFill>
                <a:latin typeface="Courier New" pitchFamily="49" charset="0"/>
                <a:cs typeface="Courier New" pitchFamily="49" charset="0"/>
              </a:rPr>
              <a:t>? Yes, this is dog</a:t>
            </a:r>
            <a:r>
              <a:rPr lang="en-US" sz="1100" b="1" dirty="0" smtClean="0">
                <a:solidFill>
                  <a:srgbClr val="002060"/>
                </a:solidFill>
                <a:latin typeface="Courier New" pitchFamily="49" charset="0"/>
                <a:cs typeface="Courier New" pitchFamily="49" charset="0"/>
              </a:rPr>
              <a:t>." </a:t>
            </a:r>
            <a:r>
              <a:rPr lang="en-US" sz="1100" b="1" dirty="0" smtClean="0">
                <a:solidFill>
                  <a:srgbClr val="002060"/>
                </a:solidFill>
                <a:latin typeface="Courier New" pitchFamily="49" charset="0"/>
                <a:cs typeface="Courier New" pitchFamily="49" charset="0"/>
              </a:rPr>
              <a:t>(+ implicit padding)</a:t>
            </a:r>
            <a:endParaRPr lang="en-US" sz="1100" b="1" dirty="0">
              <a:solidFill>
                <a:srgbClr val="002060"/>
              </a:solidFill>
              <a:latin typeface="Courier New" pitchFamily="49" charset="0"/>
              <a:cs typeface="Courier New" pitchFamily="49" charset="0"/>
            </a:endParaRPr>
          </a:p>
        </p:txBody>
      </p:sp>
      <p:sp>
        <p:nvSpPr>
          <p:cNvPr id="28" name="TextBox 27"/>
          <p:cNvSpPr txBox="1"/>
          <p:nvPr/>
        </p:nvSpPr>
        <p:spPr>
          <a:xfrm>
            <a:off x="4510668" y="3824659"/>
            <a:ext cx="4609171" cy="292388"/>
          </a:xfrm>
          <a:prstGeom prst="rect">
            <a:avLst/>
          </a:prstGeom>
          <a:noFill/>
        </p:spPr>
        <p:txBody>
          <a:bodyPr wrap="square" rtlCol="0">
            <a:spAutoFit/>
          </a:bodyPr>
          <a:lstStyle/>
          <a:p>
            <a:r>
              <a:rPr lang="it-IT" sz="1300" b="1" dirty="0" smtClean="0">
                <a:solidFill>
                  <a:srgbClr val="C00000"/>
                </a:solidFill>
                <a:latin typeface="Courier New" pitchFamily="49" charset="0"/>
                <a:cs typeface="Courier New" pitchFamily="49" charset="0"/>
              </a:rPr>
              <a:t>37a780c2 e1f8a3e9 f99a7561 f12c9945 f0d82b12</a:t>
            </a:r>
            <a:endParaRPr lang="en-US" sz="1300" b="1" dirty="0">
              <a:solidFill>
                <a:srgbClr val="C00000"/>
              </a:solidFill>
              <a:latin typeface="Courier New" pitchFamily="49" charset="0"/>
              <a:cs typeface="Courier New" pitchFamily="49" charset="0"/>
            </a:endParaRPr>
          </a:p>
        </p:txBody>
      </p:sp>
      <p:cxnSp>
        <p:nvCxnSpPr>
          <p:cNvPr id="29" name="Straight Arrow Connector 28"/>
          <p:cNvCxnSpPr/>
          <p:nvPr/>
        </p:nvCxnSpPr>
        <p:spPr>
          <a:xfrm>
            <a:off x="4510668" y="3088184"/>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253" y="4876800"/>
            <a:ext cx="2209801" cy="18076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29866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And here we are!</a:t>
            </a:r>
            <a:endParaRPr lang="en-US" dirty="0"/>
          </a:p>
        </p:txBody>
      </p:sp>
      <p:sp>
        <p:nvSpPr>
          <p:cNvPr id="3" name="Content Placeholder 2"/>
          <p:cNvSpPr>
            <a:spLocks noGrp="1"/>
          </p:cNvSpPr>
          <p:nvPr>
            <p:ph idx="1"/>
          </p:nvPr>
        </p:nvSpPr>
        <p:spPr/>
        <p:txBody>
          <a:bodyPr>
            <a:normAutofit/>
          </a:bodyPr>
          <a:lstStyle/>
          <a:p>
            <a:r>
              <a:rPr lang="en-US" dirty="0" smtClean="0"/>
              <a:t>Let's say that again, to make sure we're clear: we </a:t>
            </a:r>
            <a:r>
              <a:rPr lang="en-US" dirty="0" smtClean="0"/>
              <a:t>just calculated the checksum </a:t>
            </a:r>
            <a:r>
              <a:rPr lang="en-US" dirty="0" smtClean="0"/>
              <a:t>for:</a:t>
            </a:r>
            <a:endParaRPr lang="en-US" dirty="0" smtClean="0"/>
          </a:p>
          <a:p>
            <a:pPr lvl="1"/>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original_text</a:t>
            </a:r>
            <a:r>
              <a:rPr lang="en-US" sz="1600" b="1" dirty="0" smtClean="0">
                <a:latin typeface="Courier New" pitchFamily="49" charset="0"/>
                <a:cs typeface="Courier New" pitchFamily="49" charset="0"/>
              </a:rPr>
              <a:t> || padding || “Hello? Yes, this is dog.”)</a:t>
            </a:r>
          </a:p>
          <a:p>
            <a:r>
              <a:rPr lang="en-US" dirty="0" smtClean="0"/>
              <a:t>Knowing only:</a:t>
            </a:r>
          </a:p>
          <a:p>
            <a:pPr lvl="1"/>
            <a:r>
              <a:rPr lang="en-US" dirty="0" smtClean="0"/>
              <a:t>The output of the original hash function:</a:t>
            </a:r>
          </a:p>
          <a:p>
            <a:pPr lvl="2"/>
            <a:r>
              <a:rPr lang="it-IT" sz="2000" b="1" dirty="0">
                <a:solidFill>
                  <a:srgbClr val="C00000"/>
                </a:solidFill>
                <a:latin typeface="Courier New" pitchFamily="49" charset="0"/>
                <a:cs typeface="Courier New" pitchFamily="49" charset="0"/>
              </a:rPr>
              <a:t>ed8873c1 07d882b7 b6fcbbc1 9a272d61 4cf9e7ee</a:t>
            </a:r>
            <a:endParaRPr lang="en-US" sz="2000" b="1" dirty="0">
              <a:solidFill>
                <a:srgbClr val="C00000"/>
              </a:solidFill>
              <a:latin typeface="Courier New" pitchFamily="49" charset="0"/>
              <a:cs typeface="Courier New" pitchFamily="49" charset="0"/>
            </a:endParaRPr>
          </a:p>
          <a:p>
            <a:pPr lvl="1"/>
            <a:r>
              <a:rPr lang="en-US" dirty="0" smtClean="0"/>
              <a:t>And the text we wanted to add</a:t>
            </a:r>
            <a:r>
              <a:rPr lang="en-US" dirty="0" smtClean="0"/>
              <a:t>!</a:t>
            </a:r>
          </a:p>
          <a:p>
            <a:r>
              <a:rPr lang="en-US" dirty="0" smtClean="0"/>
              <a:t>We did </a:t>
            </a:r>
            <a:r>
              <a:rPr lang="en-US" i="1" dirty="0" smtClean="0"/>
              <a:t>not</a:t>
            </a:r>
            <a:r>
              <a:rPr lang="en-US" dirty="0" smtClean="0"/>
              <a:t> need to know </a:t>
            </a:r>
            <a:r>
              <a:rPr lang="en-US" dirty="0" err="1" smtClean="0"/>
              <a:t>original_text</a:t>
            </a:r>
            <a:r>
              <a:rPr lang="en-US" dirty="0" smtClean="0"/>
              <a:t>!</a:t>
            </a:r>
            <a:endParaRPr lang="en-US" dirty="0"/>
          </a:p>
        </p:txBody>
      </p:sp>
      <p:sp>
        <p:nvSpPr>
          <p:cNvPr id="4" name="TextBox 3"/>
          <p:cNvSpPr txBox="1"/>
          <p:nvPr/>
        </p:nvSpPr>
        <p:spPr>
          <a:xfrm>
            <a:off x="5867400" y="2900066"/>
            <a:ext cx="30480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t>“||” is the “concatenate” operator in crypto. @</a:t>
            </a:r>
            <a:r>
              <a:rPr lang="en-US" sz="1200" dirty="0" err="1" smtClean="0"/>
              <a:t>mak_kolybabi</a:t>
            </a:r>
            <a:r>
              <a:rPr lang="en-US" sz="1200" dirty="0" smtClean="0"/>
              <a:t> yells at me if I don’t use it.</a:t>
            </a:r>
            <a:endParaRPr lang="en-US" sz="1200" dirty="0"/>
          </a:p>
        </p:txBody>
      </p:sp>
      <p:cxnSp>
        <p:nvCxnSpPr>
          <p:cNvPr id="6" name="Straight Arrow Connector 5"/>
          <p:cNvCxnSpPr>
            <a:stCxn id="4" idx="1"/>
          </p:cNvCxnSpPr>
          <p:nvPr/>
        </p:nvCxnSpPr>
        <p:spPr>
          <a:xfrm flipH="1" flipV="1">
            <a:off x="4724400" y="2747665"/>
            <a:ext cx="1143000" cy="383234"/>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3122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Applying it</a:t>
            </a:r>
            <a:endParaRPr lang="en-US" dirty="0"/>
          </a:p>
        </p:txBody>
      </p:sp>
      <p:sp>
        <p:nvSpPr>
          <p:cNvPr id="3" name="Content Placeholder 2"/>
          <p:cNvSpPr>
            <a:spLocks noGrp="1"/>
          </p:cNvSpPr>
          <p:nvPr>
            <p:ph idx="1"/>
          </p:nvPr>
        </p:nvSpPr>
        <p:spPr>
          <a:xfrm>
            <a:off x="457200" y="1295400"/>
            <a:ext cx="8534400" cy="4953000"/>
          </a:xfrm>
        </p:spPr>
        <p:txBody>
          <a:bodyPr>
            <a:noAutofit/>
          </a:bodyPr>
          <a:lstStyle/>
          <a:p>
            <a:r>
              <a:rPr lang="en-US" sz="2800" dirty="0" smtClean="0"/>
              <a:t>Flickr used to have an API something like this:</a:t>
            </a:r>
          </a:p>
          <a:p>
            <a:pPr lvl="1"/>
            <a:r>
              <a:rPr lang="en-US" sz="1800" b="1" dirty="0" smtClean="0">
                <a:latin typeface="Courier New" pitchFamily="49" charset="0"/>
                <a:cs typeface="Courier New" pitchFamily="49" charset="0"/>
              </a:rPr>
              <a:t>message </a:t>
            </a:r>
            <a:r>
              <a:rPr lang="en-US" sz="1800" b="1" dirty="0" smtClean="0">
                <a:latin typeface="Courier New" pitchFamily="49" charset="0"/>
                <a:cs typeface="Courier New" pitchFamily="49" charset="0"/>
              </a:rPr>
              <a:t>= </a:t>
            </a:r>
            <a:r>
              <a:rPr lang="en-US" sz="1800" b="1" dirty="0" smtClean="0">
                <a:solidFill>
                  <a:srgbClr val="C00000"/>
                </a:solidFill>
                <a:latin typeface="Courier New" pitchFamily="49" charset="0"/>
                <a:cs typeface="Courier New" pitchFamily="49" charset="0"/>
              </a:rPr>
              <a:t>SHA1(</a:t>
            </a:r>
            <a:r>
              <a:rPr lang="en-US" sz="1800" b="1" dirty="0" err="1" smtClean="0">
                <a:solidFill>
                  <a:srgbClr val="C00000"/>
                </a:solidFill>
                <a:latin typeface="Courier New" pitchFamily="49" charset="0"/>
                <a:cs typeface="Courier New" pitchFamily="49" charset="0"/>
              </a:rPr>
              <a:t>shared_secret</a:t>
            </a:r>
            <a:r>
              <a:rPr lang="en-US" sz="1800" b="1" dirty="0" smtClean="0">
                <a:solidFill>
                  <a:srgbClr val="C00000"/>
                </a:solidFill>
                <a:latin typeface="Courier New" pitchFamily="49" charset="0"/>
                <a:cs typeface="Courier New" pitchFamily="49" charset="0"/>
              </a:rPr>
              <a:t> || commands) + commands</a:t>
            </a:r>
          </a:p>
          <a:p>
            <a:r>
              <a:rPr lang="en-US" sz="2800" dirty="0" smtClean="0"/>
              <a:t>Where</a:t>
            </a:r>
            <a:r>
              <a:rPr lang="en-US" sz="2800" dirty="0"/>
              <a:t> </a:t>
            </a:r>
            <a:r>
              <a:rPr lang="en-US" sz="2000" b="1" dirty="0" err="1" smtClean="0">
                <a:solidFill>
                  <a:srgbClr val="C00000"/>
                </a:solidFill>
                <a:latin typeface="Courier New" pitchFamily="49" charset="0"/>
                <a:cs typeface="Courier New" pitchFamily="49" charset="0"/>
              </a:rPr>
              <a:t>shared_secret</a:t>
            </a:r>
            <a:r>
              <a:rPr lang="en-US" sz="2800" dirty="0" smtClean="0"/>
              <a:t> = the user's key (aka, a password)</a:t>
            </a:r>
          </a:p>
          <a:p>
            <a:r>
              <a:rPr lang="en-US" sz="2800" dirty="0" smtClean="0"/>
              <a:t>Example:</a:t>
            </a:r>
            <a:endParaRPr lang="en-US" sz="2800" dirty="0"/>
          </a:p>
          <a:p>
            <a:pPr lvl="1"/>
            <a:r>
              <a:rPr lang="en-US" sz="1600" b="1" dirty="0">
                <a:latin typeface="Courier New" pitchFamily="49" charset="0"/>
                <a:cs typeface="Courier New" pitchFamily="49" charset="0"/>
              </a:rPr>
              <a:t>message = SHA1</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secretkey</a:t>
            </a:r>
            <a:r>
              <a:rPr lang="en-US" sz="1600" b="1" dirty="0">
                <a:latin typeface="Courier New" pitchFamily="49" charset="0"/>
                <a:cs typeface="Courier New" pitchFamily="49" charset="0"/>
              </a:rPr>
              <a:t>"</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name=</a:t>
            </a:r>
            <a:r>
              <a:rPr lang="en-US" sz="1600" b="1" dirty="0" err="1" smtClean="0">
                <a:latin typeface="Courier New" pitchFamily="49" charset="0"/>
                <a:cs typeface="Courier New" pitchFamily="49" charset="0"/>
              </a:rPr>
              <a:t>ron</a:t>
            </a:r>
            <a:r>
              <a:rPr lang="en-US" sz="1600" b="1" dirty="0">
                <a:latin typeface="Courier New" pitchFamily="49" charset="0"/>
                <a:cs typeface="Courier New" pitchFamily="49" charset="0"/>
              </a:rPr>
              <a:t>"</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name=</a:t>
            </a:r>
            <a:r>
              <a:rPr lang="en-US" sz="1600" b="1" dirty="0" err="1" smtClean="0">
                <a:latin typeface="Courier New" pitchFamily="49" charset="0"/>
                <a:cs typeface="Courier New" pitchFamily="49" charset="0"/>
              </a:rPr>
              <a:t>ron</a:t>
            </a:r>
            <a:r>
              <a:rPr lang="en-US" sz="1600" b="1" dirty="0">
                <a:latin typeface="Courier New" pitchFamily="49" charset="0"/>
                <a:cs typeface="Courier New" pitchFamily="49" charset="0"/>
              </a:rPr>
              <a:t>"</a:t>
            </a:r>
          </a:p>
          <a:p>
            <a:pPr lvl="1"/>
            <a:r>
              <a:rPr lang="en-US" sz="1600" b="1" dirty="0">
                <a:latin typeface="Courier New" pitchFamily="49" charset="0"/>
                <a:cs typeface="Courier New" pitchFamily="49" charset="0"/>
              </a:rPr>
              <a:t>message </a:t>
            </a:r>
            <a:r>
              <a:rPr lang="en-US" sz="1600" b="1" dirty="0" smtClean="0">
                <a:latin typeface="Courier New" pitchFamily="49" charset="0"/>
                <a:cs typeface="Courier New" pitchFamily="49" charset="0"/>
              </a:rPr>
              <a:t>= "\x0e\x78\x45\x47\x5d\</a:t>
            </a:r>
            <a:r>
              <a:rPr lang="en-US" sz="1600" b="1" dirty="0" err="1" smtClean="0">
                <a:latin typeface="Courier New" pitchFamily="49" charset="0"/>
                <a:cs typeface="Courier New" pitchFamily="49" charset="0"/>
              </a:rPr>
              <a:t>xbe</a:t>
            </a:r>
            <a:r>
              <a:rPr lang="en-US" sz="1600" b="1" dirty="0" smtClean="0">
                <a:latin typeface="Courier New" pitchFamily="49" charset="0"/>
                <a:cs typeface="Courier New" pitchFamily="49" charset="0"/>
              </a:rPr>
              <a:t>\x78\x41\x54\xe1</a:t>
            </a:r>
            <a:r>
              <a:rPr lang="en-US" sz="1600" b="1" dirty="0">
                <a:latin typeface="Courier New" pitchFamily="49" charset="0"/>
                <a:cs typeface="Courier New" pitchFamily="49" charset="0"/>
              </a:rPr>
              <a:t>\x55</a:t>
            </a:r>
            <a:r>
              <a:rPr lang="en-US" sz="1600" b="1" dirty="0" smtClean="0">
                <a:latin typeface="Courier New" pitchFamily="49" charset="0"/>
                <a:cs typeface="Courier New" pitchFamily="49" charset="0"/>
              </a:rPr>
              <a:t>" +</a:t>
            </a:r>
            <a:br>
              <a:rPr lang="en-US" sz="1600" b="1" dirty="0" smtClean="0">
                <a:latin typeface="Courier New" pitchFamily="49" charset="0"/>
                <a:cs typeface="Courier New" pitchFamily="49" charset="0"/>
              </a:rPr>
            </a:br>
            <a:r>
              <a:rPr lang="en-US" sz="1600" b="1" dirty="0" smtClean="0">
                <a:latin typeface="Courier New" pitchFamily="49" charset="0"/>
                <a:cs typeface="Courier New" pitchFamily="49" charset="0"/>
              </a:rPr>
              <a:t>          "\x36\x5d\</a:t>
            </a:r>
            <a:r>
              <a:rPr lang="en-US" sz="1600" b="1" dirty="0" err="1" smtClean="0">
                <a:latin typeface="Courier New" pitchFamily="49" charset="0"/>
                <a:cs typeface="Courier New" pitchFamily="49" charset="0"/>
              </a:rPr>
              <a:t>xff</a:t>
            </a:r>
            <a:r>
              <a:rPr lang="en-US" sz="1600" b="1" dirty="0" smtClean="0">
                <a:latin typeface="Courier New" pitchFamily="49" charset="0"/>
                <a:cs typeface="Courier New" pitchFamily="49" charset="0"/>
              </a:rPr>
              <a:t>\xf4\xe5\x4b\x15\x66</a:t>
            </a:r>
            <a:r>
              <a:rPr lang="en-US" sz="1600" b="1" dirty="0">
                <a:latin typeface="Courier New" pitchFamily="49" charset="0"/>
                <a:cs typeface="Courier New" pitchFamily="49" charset="0"/>
              </a:rPr>
              <a:t>\x</a:t>
            </a:r>
            <a:r>
              <a:rPr lang="en-US" sz="1600" b="1" dirty="0" smtClean="0">
                <a:latin typeface="Courier New" pitchFamily="49" charset="0"/>
                <a:cs typeface="Courier New" pitchFamily="49" charset="0"/>
              </a:rPr>
              <a:t>a8name=</a:t>
            </a:r>
            <a:r>
              <a:rPr lang="en-US" sz="1600" b="1" dirty="0" err="1" smtClean="0">
                <a:latin typeface="Courier New" pitchFamily="49" charset="0"/>
                <a:cs typeface="Courier New" pitchFamily="49" charset="0"/>
              </a:rPr>
              <a:t>ron</a:t>
            </a:r>
            <a:r>
              <a:rPr lang="en-US" sz="1600" b="1" dirty="0">
                <a:latin typeface="Courier New" pitchFamily="49" charset="0"/>
                <a:cs typeface="Courier New" pitchFamily="49" charset="0"/>
              </a:rPr>
              <a:t>"</a:t>
            </a:r>
          </a:p>
          <a:p>
            <a:endParaRPr lang="en-US" sz="1800" b="1" dirty="0">
              <a:latin typeface="Courier New" pitchFamily="49" charset="0"/>
              <a:cs typeface="Courier New" pitchFamily="49" charset="0"/>
            </a:endParaRPr>
          </a:p>
          <a:p>
            <a:pPr marL="457200" lvl="1" indent="0">
              <a:buNone/>
            </a:pPr>
            <a:endParaRPr lang="en-US" sz="4400" b="1" dirty="0">
              <a:latin typeface="Courier New" pitchFamily="49" charset="0"/>
              <a:cs typeface="Courier New" pitchFamily="49"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590" y="4521374"/>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6827" y="4239722"/>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a:stCxn id="4" idx="3"/>
            <a:endCxn id="5" idx="1"/>
          </p:cNvCxnSpPr>
          <p:nvPr/>
        </p:nvCxnSpPr>
        <p:spPr>
          <a:xfrm flipV="1">
            <a:off x="2207227" y="5046106"/>
            <a:ext cx="4419600" cy="12083"/>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183154" y="5058189"/>
            <a:ext cx="0" cy="495129"/>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9254" y="5568131"/>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2440776" y="4656974"/>
            <a:ext cx="3484756" cy="338554"/>
          </a:xfrm>
          <a:prstGeom prst="rect">
            <a:avLst/>
          </a:prstGeom>
          <a:noFill/>
        </p:spPr>
        <p:txBody>
          <a:bodyPr wrap="square" rtlCol="0">
            <a:spAutoFit/>
          </a:bodyPr>
          <a:lstStyle/>
          <a:p>
            <a:r>
              <a:rPr lang="en-US" sz="800" b="1" dirty="0">
                <a:latin typeface="Courier New" pitchFamily="49" charset="0"/>
                <a:cs typeface="Courier New" pitchFamily="49" charset="0"/>
              </a:rPr>
              <a:t>“\</a:t>
            </a:r>
            <a:r>
              <a:rPr lang="en-US" sz="800" b="1" dirty="0" smtClean="0">
                <a:latin typeface="Courier New" pitchFamily="49" charset="0"/>
                <a:cs typeface="Courier New" pitchFamily="49" charset="0"/>
              </a:rPr>
              <a:t>x0e\x78\x45\x47\x5d\</a:t>
            </a:r>
            <a:r>
              <a:rPr lang="en-US" sz="800" b="1" dirty="0" err="1" smtClean="0">
                <a:latin typeface="Courier New" pitchFamily="49" charset="0"/>
                <a:cs typeface="Courier New" pitchFamily="49" charset="0"/>
              </a:rPr>
              <a:t>xbe</a:t>
            </a:r>
            <a:r>
              <a:rPr lang="en-US" sz="800" b="1" dirty="0" smtClean="0">
                <a:latin typeface="Courier New" pitchFamily="49" charset="0"/>
                <a:cs typeface="Courier New" pitchFamily="49" charset="0"/>
              </a:rPr>
              <a:t>\x78\x41\x54\xe1\x55</a:t>
            </a:r>
            <a:r>
              <a:rPr lang="en-US" sz="800" b="1" dirty="0">
                <a:latin typeface="Courier New" pitchFamily="49" charset="0"/>
                <a:cs typeface="Courier New" pitchFamily="49" charset="0"/>
              </a:rPr>
              <a:t>\x36\x5d\</a:t>
            </a:r>
            <a:r>
              <a:rPr lang="en-US" sz="800" b="1" dirty="0" err="1">
                <a:latin typeface="Courier New" pitchFamily="49" charset="0"/>
                <a:cs typeface="Courier New" pitchFamily="49" charset="0"/>
              </a:rPr>
              <a:t>xff</a:t>
            </a:r>
            <a:r>
              <a:rPr lang="en-US" sz="800" b="1" dirty="0">
                <a:latin typeface="Courier New" pitchFamily="49" charset="0"/>
                <a:cs typeface="Courier New" pitchFamily="49" charset="0"/>
              </a:rPr>
              <a:t>\xf4\xe5\x4b\x15\x66\xa8name=</a:t>
            </a:r>
            <a:r>
              <a:rPr lang="en-US" sz="800" b="1" dirty="0" err="1">
                <a:latin typeface="Courier New" pitchFamily="49" charset="0"/>
                <a:cs typeface="Courier New" pitchFamily="49" charset="0"/>
              </a:rPr>
              <a:t>ron</a:t>
            </a:r>
            <a:r>
              <a:rPr lang="en-US" sz="800" b="1" dirty="0" smtClean="0">
                <a:latin typeface="Courier New" pitchFamily="49" charset="0"/>
                <a:cs typeface="Courier New" pitchFamily="49" charset="0"/>
              </a:rPr>
              <a:t>”</a:t>
            </a:r>
            <a:endParaRPr lang="en-US" sz="800" dirty="0"/>
          </a:p>
        </p:txBody>
      </p:sp>
      <p:sp>
        <p:nvSpPr>
          <p:cNvPr id="10" name="TextBox 9"/>
          <p:cNvSpPr txBox="1"/>
          <p:nvPr/>
        </p:nvSpPr>
        <p:spPr>
          <a:xfrm>
            <a:off x="6626827" y="5928160"/>
            <a:ext cx="990600" cy="369332"/>
          </a:xfrm>
          <a:prstGeom prst="rect">
            <a:avLst/>
          </a:prstGeom>
          <a:noFill/>
        </p:spPr>
        <p:txBody>
          <a:bodyPr wrap="square" rtlCol="0">
            <a:spAutoFit/>
          </a:bodyPr>
          <a:lstStyle/>
          <a:p>
            <a:r>
              <a:rPr lang="en-US" dirty="0" smtClean="0"/>
              <a:t>“Flickr”</a:t>
            </a:r>
            <a:endParaRPr lang="en-US" dirty="0"/>
          </a:p>
        </p:txBody>
      </p:sp>
      <p:sp>
        <p:nvSpPr>
          <p:cNvPr id="11" name="TextBox 10"/>
          <p:cNvSpPr txBox="1"/>
          <p:nvPr/>
        </p:nvSpPr>
        <p:spPr>
          <a:xfrm>
            <a:off x="4907054" y="6112826"/>
            <a:ext cx="946169" cy="369332"/>
          </a:xfrm>
          <a:prstGeom prst="rect">
            <a:avLst/>
          </a:prstGeom>
          <a:noFill/>
        </p:spPr>
        <p:txBody>
          <a:bodyPr wrap="square" rtlCol="0">
            <a:spAutoFit/>
          </a:bodyPr>
          <a:lstStyle/>
          <a:p>
            <a:r>
              <a:rPr lang="en-US" dirty="0" smtClean="0"/>
              <a:t>“Eve”</a:t>
            </a:r>
            <a:endParaRPr lang="en-US" dirty="0"/>
          </a:p>
        </p:txBody>
      </p:sp>
      <p:sp>
        <p:nvSpPr>
          <p:cNvPr id="12" name="TextBox 11"/>
          <p:cNvSpPr txBox="1"/>
          <p:nvPr/>
        </p:nvSpPr>
        <p:spPr>
          <a:xfrm>
            <a:off x="1445227" y="5743494"/>
            <a:ext cx="762000" cy="369332"/>
          </a:xfrm>
          <a:prstGeom prst="rect">
            <a:avLst/>
          </a:prstGeom>
          <a:noFill/>
        </p:spPr>
        <p:txBody>
          <a:bodyPr wrap="square" rtlCol="0">
            <a:spAutoFit/>
          </a:bodyPr>
          <a:lstStyle/>
          <a:p>
            <a:r>
              <a:rPr lang="en-US" dirty="0" smtClean="0"/>
              <a:t>“Ron”</a:t>
            </a:r>
            <a:endParaRPr lang="en-US" dirty="0"/>
          </a:p>
        </p:txBody>
      </p:sp>
      <p:sp>
        <p:nvSpPr>
          <p:cNvPr id="17" name="TextBox 16"/>
          <p:cNvSpPr txBox="1"/>
          <p:nvPr/>
        </p:nvSpPr>
        <p:spPr>
          <a:xfrm>
            <a:off x="4335554" y="5151864"/>
            <a:ext cx="1143000" cy="307777"/>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smtClean="0"/>
              <a:t>Intercepted!</a:t>
            </a:r>
            <a:endParaRPr lang="en-US" sz="1400" dirty="0"/>
          </a:p>
        </p:txBody>
      </p:sp>
    </p:spTree>
    <p:extLst>
      <p:ext uri="{BB962C8B-B14F-4D97-AF65-F5344CB8AC3E}">
        <p14:creationId xmlns:p14="http://schemas.microsoft.com/office/powerpoint/2010/main" val="26072765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Applying it</a:t>
            </a:r>
            <a:endParaRPr lang="en-US" dirty="0"/>
          </a:p>
        </p:txBody>
      </p:sp>
      <p:sp>
        <p:nvSpPr>
          <p:cNvPr id="3" name="Content Placeholder 2"/>
          <p:cNvSpPr>
            <a:spLocks noGrp="1"/>
          </p:cNvSpPr>
          <p:nvPr>
            <p:ph idx="1"/>
          </p:nvPr>
        </p:nvSpPr>
        <p:spPr/>
        <p:txBody>
          <a:bodyPr/>
          <a:lstStyle/>
          <a:p>
            <a:r>
              <a:rPr lang="en-US" dirty="0" smtClean="0"/>
              <a:t>Now, Eve has a message and its associated hash. What can he use it </a:t>
            </a:r>
            <a:r>
              <a:rPr lang="en-US" dirty="0" smtClean="0"/>
              <a:t>for?</a:t>
            </a:r>
            <a:endParaRPr lang="en-US" dirty="0"/>
          </a:p>
          <a:p>
            <a:r>
              <a:rPr lang="en-US" dirty="0" smtClean="0"/>
              <a:t>Remember, because of padding, this is what's actually hashed:</a:t>
            </a:r>
          </a:p>
          <a:p>
            <a:endParaRPr lang="en-US" dirty="0"/>
          </a:p>
          <a:p>
            <a:endParaRPr lang="en-US" dirty="0" smtClean="0"/>
          </a:p>
          <a:p>
            <a:r>
              <a:rPr lang="en-US" dirty="0" smtClean="0"/>
              <a:t>But wait… as we saw before, this is the entire state of the hash! So why can't we add another block?</a:t>
            </a:r>
            <a:endParaRPr lang="en-US" dirty="0"/>
          </a:p>
        </p:txBody>
      </p:sp>
      <p:sp>
        <p:nvSpPr>
          <p:cNvPr id="4" name="TextBox 3"/>
          <p:cNvSpPr txBox="1"/>
          <p:nvPr/>
        </p:nvSpPr>
        <p:spPr>
          <a:xfrm>
            <a:off x="1332570" y="3657600"/>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smtClean="0">
                <a:latin typeface="Courier New" pitchFamily="49" charset="0"/>
                <a:cs typeface="Courier New" pitchFamily="49" charset="0"/>
              </a:rPr>
              <a:t>"secretkeyname=ron\x80\0\0\0\0\0\0\0\0\0\0...\0\0\0\0\0\x88</a:t>
            </a:r>
            <a:r>
              <a:rPr lang="en-US" sz="1100" b="1" dirty="0" smtClean="0">
                <a:latin typeface="Courier New" pitchFamily="49" charset="0"/>
                <a:cs typeface="Courier New" pitchFamily="49" charset="0"/>
              </a:rPr>
              <a:t>"</a:t>
            </a:r>
            <a:endParaRPr lang="en-US" sz="1100" b="1" dirty="0">
              <a:latin typeface="Courier New" pitchFamily="49" charset="0"/>
              <a:cs typeface="Courier New" pitchFamily="49" charset="0"/>
            </a:endParaRPr>
          </a:p>
        </p:txBody>
      </p:sp>
      <p:cxnSp>
        <p:nvCxnSpPr>
          <p:cNvPr id="6" name="Straight Arrow Connector 5"/>
          <p:cNvCxnSpPr>
            <a:stCxn id="4" idx="2"/>
          </p:cNvCxnSpPr>
          <p:nvPr/>
        </p:nvCxnSpPr>
        <p:spPr>
          <a:xfrm>
            <a:off x="4304370" y="3919210"/>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84505" y="4398005"/>
            <a:ext cx="5639730" cy="338554"/>
          </a:xfrm>
          <a:prstGeom prst="rect">
            <a:avLst/>
          </a:prstGeom>
          <a:noFill/>
        </p:spPr>
        <p:txBody>
          <a:bodyPr wrap="square" rtlCol="0">
            <a:spAutoFit/>
          </a:bodyPr>
          <a:lstStyle/>
          <a:p>
            <a:r>
              <a:rPr lang="es-ES" sz="1600" b="1" dirty="0">
                <a:solidFill>
                  <a:srgbClr val="C00000"/>
                </a:solidFill>
                <a:latin typeface="Courier New" pitchFamily="49" charset="0"/>
                <a:cs typeface="Courier New" pitchFamily="49" charset="0"/>
              </a:rPr>
              <a:t>0e784547 5dbe7841 54e15536 5dfff4e5 4b1566a8</a:t>
            </a:r>
            <a:endParaRPr lang="en-US" sz="1600" b="1" dirty="0">
              <a:solidFill>
                <a:srgbClr val="C00000"/>
              </a:solidFill>
              <a:latin typeface="Courier New" pitchFamily="49" charset="0"/>
              <a:cs typeface="Courier New" pitchFamily="49" charset="0"/>
            </a:endParaRPr>
          </a:p>
        </p:txBody>
      </p:sp>
    </p:spTree>
    <p:extLst>
      <p:ext uri="{BB962C8B-B14F-4D97-AF65-F5344CB8AC3E}">
        <p14:creationId xmlns:p14="http://schemas.microsoft.com/office/powerpoint/2010/main" val="16468332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Applying it</a:t>
            </a:r>
            <a:endParaRPr lang="en-US" dirty="0"/>
          </a:p>
        </p:txBody>
      </p:sp>
      <p:sp>
        <p:nvSpPr>
          <p:cNvPr id="3" name="Content Placeholder 2"/>
          <p:cNvSpPr>
            <a:spLocks noGrp="1"/>
          </p:cNvSpPr>
          <p:nvPr>
            <p:ph idx="1"/>
          </p:nvPr>
        </p:nvSpPr>
        <p:spPr/>
        <p:txBody>
          <a:bodyPr>
            <a:normAutofit/>
          </a:bodyPr>
          <a:lstStyle/>
          <a:p>
            <a:r>
              <a:rPr lang="en-US" dirty="0" smtClean="0"/>
              <a:t>Let’s </a:t>
            </a:r>
            <a:r>
              <a:rPr lang="en-US" dirty="0" smtClean="0"/>
              <a:t>look at how both the evil client and the legit server </a:t>
            </a:r>
            <a:r>
              <a:rPr lang="en-US" dirty="0" smtClean="0"/>
              <a:t>calculates </a:t>
            </a:r>
            <a:r>
              <a:rPr lang="en-US" dirty="0" smtClean="0"/>
              <a:t>that </a:t>
            </a:r>
            <a:r>
              <a:rPr lang="en-US" dirty="0" smtClean="0"/>
              <a:t>hash:</a:t>
            </a:r>
            <a:endParaRPr lang="en-US" dirty="0" smtClean="0"/>
          </a:p>
        </p:txBody>
      </p:sp>
      <p:sp>
        <p:nvSpPr>
          <p:cNvPr id="10" name="TextBox 9"/>
          <p:cNvSpPr txBox="1"/>
          <p:nvPr/>
        </p:nvSpPr>
        <p:spPr>
          <a:xfrm>
            <a:off x="990600" y="2438400"/>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smtClean="0">
                <a:solidFill>
                  <a:schemeClr val="bg1">
                    <a:lumMod val="65000"/>
                  </a:schemeClr>
                </a:solidFill>
                <a:latin typeface="Courier New" pitchFamily="49" charset="0"/>
                <a:cs typeface="Courier New" pitchFamily="49" charset="0"/>
              </a:rPr>
              <a:t>"secretkeyname=ron\x80\0\0\0\0\0\0\0\0\0\0...\0\0\0\0\0\x88</a:t>
            </a:r>
            <a:r>
              <a:rPr lang="en-US" sz="1100" b="1" dirty="0" smtClean="0">
                <a:solidFill>
                  <a:schemeClr val="bg1">
                    <a:lumMod val="65000"/>
                  </a:schemeClr>
                </a:solidFill>
                <a:latin typeface="Courier New" pitchFamily="49" charset="0"/>
                <a:cs typeface="Courier New" pitchFamily="49" charset="0"/>
              </a:rPr>
              <a:t>"</a:t>
            </a:r>
            <a:endParaRPr lang="en-US" sz="1100" b="1" dirty="0">
              <a:solidFill>
                <a:schemeClr val="bg1">
                  <a:lumMod val="65000"/>
                </a:schemeClr>
              </a:solidFill>
              <a:latin typeface="Courier New" pitchFamily="49" charset="0"/>
              <a:cs typeface="Courier New" pitchFamily="49" charset="0"/>
            </a:endParaRPr>
          </a:p>
        </p:txBody>
      </p:sp>
      <p:cxnSp>
        <p:nvCxnSpPr>
          <p:cNvPr id="12" name="Straight Arrow Connector 11"/>
          <p:cNvCxnSpPr>
            <a:stCxn id="10" idx="2"/>
          </p:cNvCxnSpPr>
          <p:nvPr/>
        </p:nvCxnSpPr>
        <p:spPr>
          <a:xfrm>
            <a:off x="3962400" y="2700010"/>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1400" y="2700010"/>
            <a:ext cx="5562600" cy="307777"/>
          </a:xfrm>
          <a:prstGeom prst="rect">
            <a:avLst/>
          </a:prstGeom>
          <a:noFill/>
        </p:spPr>
        <p:txBody>
          <a:bodyPr wrap="square" rtlCol="0">
            <a:spAutoFit/>
          </a:bodyPr>
          <a:lstStyle/>
          <a:p>
            <a:pPr lvl="1"/>
            <a:r>
              <a:rPr lang="es-ES" sz="1400" b="1" dirty="0" smtClean="0">
                <a:solidFill>
                  <a:srgbClr val="C00000"/>
                </a:solidFill>
                <a:latin typeface="Courier New" pitchFamily="49" charset="0"/>
                <a:cs typeface="Courier New" pitchFamily="49" charset="0"/>
              </a:rPr>
              <a:t>0e784547 5dbe7841 54e15536 5dfff4e5 4b1566a8</a:t>
            </a:r>
            <a:endParaRPr lang="en-US" sz="1400" b="1" dirty="0">
              <a:solidFill>
                <a:srgbClr val="C00000"/>
              </a:solidFill>
              <a:latin typeface="Courier New" pitchFamily="49" charset="0"/>
              <a:cs typeface="Courier New" pitchFamily="49" charset="0"/>
            </a:endParaRPr>
          </a:p>
        </p:txBody>
      </p:sp>
      <p:sp>
        <p:nvSpPr>
          <p:cNvPr id="14" name="TextBox 13"/>
          <p:cNvSpPr txBox="1"/>
          <p:nvPr/>
        </p:nvSpPr>
        <p:spPr>
          <a:xfrm>
            <a:off x="979449" y="3176503"/>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smtClean="0">
                <a:latin typeface="Courier New" pitchFamily="49" charset="0"/>
                <a:cs typeface="Courier New" pitchFamily="49" charset="0"/>
              </a:rPr>
              <a:t>"&amp;</a:t>
            </a:r>
            <a:r>
              <a:rPr lang="en-US" sz="1100" b="1" dirty="0" err="1" smtClean="0">
                <a:latin typeface="Courier New" pitchFamily="49" charset="0"/>
                <a:cs typeface="Courier New" pitchFamily="49" charset="0"/>
              </a:rPr>
              <a:t>deletemyaccount</a:t>
            </a:r>
            <a:r>
              <a:rPr lang="en-US" sz="1100" b="1" dirty="0" smtClean="0">
                <a:latin typeface="Courier New" pitchFamily="49" charset="0"/>
                <a:cs typeface="Courier New" pitchFamily="49" charset="0"/>
              </a:rPr>
              <a:t>=1" (+ implicit padding)</a:t>
            </a:r>
            <a:endParaRPr lang="en-US" sz="1100" b="1" dirty="0">
              <a:latin typeface="Courier New" pitchFamily="49" charset="0"/>
              <a:cs typeface="Courier New" pitchFamily="49" charset="0"/>
            </a:endParaRPr>
          </a:p>
        </p:txBody>
      </p:sp>
      <p:sp>
        <p:nvSpPr>
          <p:cNvPr id="15" name="TextBox 14"/>
          <p:cNvSpPr txBox="1"/>
          <p:nvPr/>
        </p:nvSpPr>
        <p:spPr>
          <a:xfrm>
            <a:off x="3581399" y="3441798"/>
            <a:ext cx="5562601" cy="307777"/>
          </a:xfrm>
          <a:prstGeom prst="rect">
            <a:avLst/>
          </a:prstGeom>
          <a:noFill/>
        </p:spPr>
        <p:txBody>
          <a:bodyPr wrap="square" rtlCol="0">
            <a:spAutoFit/>
          </a:bodyPr>
          <a:lstStyle/>
          <a:p>
            <a:pPr lvl="1"/>
            <a:r>
              <a:rPr lang="es-ES" sz="1400" b="1" dirty="0" smtClean="0">
                <a:solidFill>
                  <a:srgbClr val="C00000"/>
                </a:solidFill>
                <a:latin typeface="Courier New" pitchFamily="49" charset="0"/>
                <a:cs typeface="Courier New" pitchFamily="49" charset="0"/>
              </a:rPr>
              <a:t>d281ac3c f91dbb96 0ec12c4e 0e5d73bd 91be6f10</a:t>
            </a:r>
            <a:endParaRPr lang="en-US" sz="1400" b="1" dirty="0">
              <a:solidFill>
                <a:srgbClr val="C00000"/>
              </a:solidFill>
              <a:latin typeface="Courier New" pitchFamily="49" charset="0"/>
              <a:cs typeface="Courier New" pitchFamily="49" charset="0"/>
            </a:endParaRPr>
          </a:p>
        </p:txBody>
      </p:sp>
      <p:sp>
        <p:nvSpPr>
          <p:cNvPr id="17" name="TextBox 16"/>
          <p:cNvSpPr txBox="1"/>
          <p:nvPr/>
        </p:nvSpPr>
        <p:spPr>
          <a:xfrm>
            <a:off x="609600" y="4072740"/>
            <a:ext cx="2743200" cy="646331"/>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don't need to know the original data!</a:t>
            </a:r>
            <a:endParaRPr lang="en-US" dirty="0"/>
          </a:p>
        </p:txBody>
      </p:sp>
      <p:cxnSp>
        <p:nvCxnSpPr>
          <p:cNvPr id="18" name="Straight Arrow Connector 17"/>
          <p:cNvCxnSpPr>
            <a:stCxn id="17" idx="0"/>
          </p:cNvCxnSpPr>
          <p:nvPr/>
        </p:nvCxnSpPr>
        <p:spPr>
          <a:xfrm flipV="1">
            <a:off x="1981200" y="2700010"/>
            <a:ext cx="533400" cy="137273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988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four stages of competence:</a:t>
            </a:r>
          </a:p>
          <a:p>
            <a:pPr lvl="1"/>
            <a:r>
              <a:rPr lang="en-US" b="1" dirty="0" smtClean="0"/>
              <a:t>Unconscious </a:t>
            </a:r>
            <a:r>
              <a:rPr lang="en-US" b="1" dirty="0"/>
              <a:t>incompetence</a:t>
            </a:r>
            <a:r>
              <a:rPr lang="en-US" dirty="0"/>
              <a:t> - When you don't know how bad you are or what you don't know.</a:t>
            </a:r>
          </a:p>
          <a:p>
            <a:pPr lvl="1"/>
            <a:r>
              <a:rPr lang="en-US" b="1" dirty="0"/>
              <a:t>Conscious incompetence</a:t>
            </a:r>
            <a:r>
              <a:rPr lang="en-US" dirty="0"/>
              <a:t> - When you know how bad you are and know what steps you need to take to get better.</a:t>
            </a:r>
          </a:p>
          <a:p>
            <a:pPr lvl="1"/>
            <a:r>
              <a:rPr lang="en-US" b="1" dirty="0"/>
              <a:t>Conscious competence</a:t>
            </a:r>
            <a:r>
              <a:rPr lang="en-US" dirty="0"/>
              <a:t> - When you're good and you know it (this is fun!)</a:t>
            </a:r>
          </a:p>
          <a:p>
            <a:pPr lvl="1"/>
            <a:r>
              <a:rPr lang="en-US" b="1" dirty="0"/>
              <a:t>Unconscious competence</a:t>
            </a:r>
            <a:r>
              <a:rPr lang="en-US" dirty="0"/>
              <a:t> - When you're so good you don't know it anymore</a:t>
            </a:r>
            <a:r>
              <a:rPr lang="en-US" dirty="0" smtClean="0"/>
              <a:t>.</a:t>
            </a:r>
          </a:p>
          <a:p>
            <a:r>
              <a:rPr lang="en-US" dirty="0" smtClean="0"/>
              <a:t>I went to help people go from </a:t>
            </a:r>
            <a:r>
              <a:rPr lang="en-US" b="1" dirty="0"/>
              <a:t>Unconscious incompetence </a:t>
            </a:r>
            <a:r>
              <a:rPr lang="en-US" dirty="0" smtClean="0"/>
              <a:t>to </a:t>
            </a:r>
            <a:r>
              <a:rPr lang="en-US" b="1" dirty="0"/>
              <a:t>Conscious incompetence</a:t>
            </a:r>
            <a:r>
              <a:rPr lang="en-US" dirty="0" smtClean="0"/>
              <a:t>!</a:t>
            </a:r>
          </a:p>
          <a:p>
            <a:r>
              <a:rPr lang="en-US" dirty="0" smtClean="0"/>
              <a:t>Source</a:t>
            </a:r>
            <a:r>
              <a:rPr lang="en-US" dirty="0"/>
              <a:t>: </a:t>
            </a:r>
            <a:r>
              <a:rPr lang="en-US" dirty="0">
                <a:hlinkClick r:id="rId2"/>
              </a:rPr>
              <a:t>http://</a:t>
            </a:r>
            <a:r>
              <a:rPr lang="en-US" dirty="0" smtClean="0">
                <a:hlinkClick r:id="rId2"/>
              </a:rPr>
              <a:t>happybearsoftware.com/you-are-dangerously-bad-at-cryptography.html</a:t>
            </a:r>
            <a:r>
              <a:rPr lang="en-US" dirty="0" smtClean="0"/>
              <a:t> </a:t>
            </a:r>
            <a:endParaRPr lang="en-US" dirty="0"/>
          </a:p>
          <a:p>
            <a:endParaRPr lang="en-US" dirty="0"/>
          </a:p>
        </p:txBody>
      </p:sp>
    </p:spTree>
    <p:extLst>
      <p:ext uri="{BB962C8B-B14F-4D97-AF65-F5344CB8AC3E}">
        <p14:creationId xmlns:p14="http://schemas.microsoft.com/office/powerpoint/2010/main" val="4335141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evil client</a:t>
            </a:r>
            <a:endParaRPr lang="en-US" dirty="0"/>
          </a:p>
        </p:txBody>
      </p:sp>
      <p:sp>
        <p:nvSpPr>
          <p:cNvPr id="6" name="Content Placeholder 5"/>
          <p:cNvSpPr>
            <a:spLocks noGrp="1"/>
          </p:cNvSpPr>
          <p:nvPr>
            <p:ph idx="1"/>
          </p:nvPr>
        </p:nvSpPr>
        <p:spPr>
          <a:xfrm>
            <a:off x="6400800" y="1398588"/>
            <a:ext cx="2286000" cy="1725612"/>
          </a:xfrm>
        </p:spPr>
        <p:txBody>
          <a:bodyPr/>
          <a:lstStyle/>
          <a:p>
            <a:pPr marL="0" indent="0">
              <a:buNone/>
            </a:pPr>
            <a:r>
              <a:rPr lang="en-US" dirty="0" smtClean="0">
                <a:sym typeface="Wingdings" pitchFamily="2" charset="2"/>
              </a:rPr>
              <a:t> </a:t>
            </a:r>
            <a:r>
              <a:rPr lang="en-US" dirty="0" smtClean="0"/>
              <a:t>Eve writes</a:t>
            </a:r>
            <a:br>
              <a:rPr lang="en-US" dirty="0" smtClean="0"/>
            </a:br>
            <a:r>
              <a:rPr lang="en-US" dirty="0" smtClean="0"/>
              <a:t>      this</a:t>
            </a:r>
            <a:br>
              <a:rPr lang="en-US" dirty="0" smtClean="0"/>
            </a:br>
            <a:r>
              <a:rPr lang="en-US" dirty="0" smtClean="0"/>
              <a:t>      program</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599"/>
            <a:ext cx="6267450"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0" y="5867400"/>
            <a:ext cx="47244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 </a:t>
            </a:r>
            <a:r>
              <a:rPr lang="en-US" dirty="0" err="1"/>
              <a:t>gcc</a:t>
            </a:r>
            <a:r>
              <a:rPr lang="en-US" dirty="0"/>
              <a:t> -o test </a:t>
            </a:r>
            <a:r>
              <a:rPr lang="en-US" dirty="0" err="1"/>
              <a:t>test.c</a:t>
            </a:r>
            <a:r>
              <a:rPr lang="en-US" dirty="0"/>
              <a:t> -</a:t>
            </a:r>
            <a:r>
              <a:rPr lang="en-US" dirty="0" err="1"/>
              <a:t>lssl</a:t>
            </a:r>
            <a:r>
              <a:rPr lang="en-US" dirty="0"/>
              <a:t> -</a:t>
            </a:r>
            <a:r>
              <a:rPr lang="en-US" dirty="0" err="1"/>
              <a:t>lcrypto</a:t>
            </a:r>
            <a:endParaRPr lang="en-US" dirty="0"/>
          </a:p>
          <a:p>
            <a:r>
              <a:rPr lang="en-US" dirty="0" smtClean="0"/>
              <a:t>$ </a:t>
            </a:r>
            <a:r>
              <a:rPr lang="en-US" dirty="0"/>
              <a:t>./test</a:t>
            </a:r>
          </a:p>
          <a:p>
            <a:r>
              <a:rPr lang="en-US" dirty="0">
                <a:solidFill>
                  <a:srgbClr val="C00000"/>
                </a:solidFill>
              </a:rPr>
              <a:t>d281ac3cf91dbb960ec12c4e0e5d73bd91be6f10</a:t>
            </a:r>
          </a:p>
          <a:p>
            <a:endParaRPr lang="en-US" dirty="0"/>
          </a:p>
        </p:txBody>
      </p:sp>
      <p:sp>
        <p:nvSpPr>
          <p:cNvPr id="5" name="TextBox 4"/>
          <p:cNvSpPr txBox="1"/>
          <p:nvPr/>
        </p:nvSpPr>
        <p:spPr>
          <a:xfrm>
            <a:off x="6705600" y="4953000"/>
            <a:ext cx="1371600" cy="369332"/>
          </a:xfrm>
          <a:prstGeom prst="rect">
            <a:avLst/>
          </a:prstGeom>
          <a:solidFill>
            <a:schemeClr val="accent2"/>
          </a:solidFill>
        </p:spPr>
        <p:txBody>
          <a:bodyPr wrap="square" rtlCol="0">
            <a:spAutoFit/>
          </a:bodyPr>
          <a:lstStyle/>
          <a:p>
            <a:r>
              <a:rPr lang="en-US" dirty="0" smtClean="0"/>
              <a:t>Looks right!</a:t>
            </a:r>
            <a:endParaRPr lang="en-US" dirty="0"/>
          </a:p>
        </p:txBody>
      </p:sp>
      <p:cxnSp>
        <p:nvCxnSpPr>
          <p:cNvPr id="10" name="Straight Arrow Connector 9"/>
          <p:cNvCxnSpPr/>
          <p:nvPr/>
        </p:nvCxnSpPr>
        <p:spPr>
          <a:xfrm flipH="1">
            <a:off x="7543800" y="5322332"/>
            <a:ext cx="152400" cy="1145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85689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Hash extension: Evil client -&gt; legit server</a:t>
            </a:r>
            <a:endParaRPr lang="en-US" dirty="0"/>
          </a:p>
        </p:txBody>
      </p:sp>
      <p:sp>
        <p:nvSpPr>
          <p:cNvPr id="3" name="Content Placeholder 2"/>
          <p:cNvSpPr>
            <a:spLocks noGrp="1"/>
          </p:cNvSpPr>
          <p:nvPr>
            <p:ph idx="1"/>
          </p:nvPr>
        </p:nvSpPr>
        <p:spPr>
          <a:xfrm>
            <a:off x="457200" y="1398588"/>
            <a:ext cx="8229600" cy="963612"/>
          </a:xfrm>
        </p:spPr>
        <p:txBody>
          <a:bodyPr>
            <a:normAutofit/>
          </a:bodyPr>
          <a:lstStyle/>
          <a:p>
            <a:r>
              <a:rPr lang="en-US" dirty="0" smtClean="0"/>
              <a:t>Eve then sends the following to the server</a:t>
            </a:r>
            <a:r>
              <a:rPr lang="en-US" dirty="0" smtClean="0"/>
              <a:t>:</a:t>
            </a:r>
            <a:endParaRPr lang="en-US" dirty="0" smtClean="0"/>
          </a:p>
        </p:txBody>
      </p:sp>
      <p:sp>
        <p:nvSpPr>
          <p:cNvPr id="13" name="TextBox 12"/>
          <p:cNvSpPr txBox="1"/>
          <p:nvPr/>
        </p:nvSpPr>
        <p:spPr>
          <a:xfrm>
            <a:off x="304800" y="2286000"/>
            <a:ext cx="6172200" cy="37856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smtClean="0">
                <a:solidFill>
                  <a:srgbClr val="C00000"/>
                </a:solidFill>
                <a:latin typeface="Courier New" pitchFamily="49" charset="0"/>
                <a:cs typeface="Courier New" pitchFamily="49" charset="0"/>
              </a:rPr>
              <a:t>\xd2\x81\</a:t>
            </a:r>
            <a:r>
              <a:rPr lang="en-US" sz="2400" b="1" dirty="0" err="1" smtClean="0">
                <a:solidFill>
                  <a:srgbClr val="C00000"/>
                </a:solidFill>
                <a:latin typeface="Courier New" pitchFamily="49" charset="0"/>
                <a:cs typeface="Courier New" pitchFamily="49" charset="0"/>
              </a:rPr>
              <a:t>xac</a:t>
            </a:r>
            <a:r>
              <a:rPr lang="en-US" sz="2400" b="1" dirty="0" smtClean="0">
                <a:solidFill>
                  <a:srgbClr val="C00000"/>
                </a:solidFill>
                <a:latin typeface="Courier New" pitchFamily="49" charset="0"/>
                <a:cs typeface="Courier New" pitchFamily="49" charset="0"/>
              </a:rPr>
              <a:t>\x3c\xf9\x1d\</a:t>
            </a:r>
            <a:r>
              <a:rPr lang="en-US" sz="2400" b="1" dirty="0" err="1" smtClean="0">
                <a:solidFill>
                  <a:srgbClr val="C00000"/>
                </a:solidFill>
                <a:latin typeface="Courier New" pitchFamily="49" charset="0"/>
                <a:cs typeface="Courier New" pitchFamily="49" charset="0"/>
              </a:rPr>
              <a:t>xbb</a:t>
            </a:r>
            <a:r>
              <a:rPr lang="en-US" sz="2400" b="1" dirty="0" smtClean="0">
                <a:solidFill>
                  <a:srgbClr val="C00000"/>
                </a:solidFill>
                <a:latin typeface="Courier New" pitchFamily="49" charset="0"/>
                <a:cs typeface="Courier New" pitchFamily="49" charset="0"/>
              </a:rPr>
              <a:t>\x96\x0e\xc1\x2c\x4e\x0e\x5d\x73\</a:t>
            </a:r>
            <a:r>
              <a:rPr lang="en-US" sz="2400" b="1" dirty="0" err="1" smtClean="0">
                <a:solidFill>
                  <a:srgbClr val="C00000"/>
                </a:solidFill>
                <a:latin typeface="Courier New" pitchFamily="49" charset="0"/>
                <a:cs typeface="Courier New" pitchFamily="49" charset="0"/>
              </a:rPr>
              <a:t>xbd</a:t>
            </a:r>
            <a:r>
              <a:rPr lang="en-US" sz="2400" b="1" dirty="0" smtClean="0">
                <a:solidFill>
                  <a:srgbClr val="C00000"/>
                </a:solidFill>
                <a:latin typeface="Courier New" pitchFamily="49" charset="0"/>
                <a:cs typeface="Courier New" pitchFamily="49" charset="0"/>
              </a:rPr>
              <a:t>\x91\</a:t>
            </a:r>
            <a:r>
              <a:rPr lang="en-US" sz="2400" b="1" dirty="0" err="1" smtClean="0">
                <a:solidFill>
                  <a:srgbClr val="C00000"/>
                </a:solidFill>
                <a:latin typeface="Courier New" pitchFamily="49" charset="0"/>
                <a:cs typeface="Courier New" pitchFamily="49" charset="0"/>
              </a:rPr>
              <a:t>xbe</a:t>
            </a:r>
            <a:r>
              <a:rPr lang="en-US" sz="2400" b="1" dirty="0" smtClean="0">
                <a:solidFill>
                  <a:srgbClr val="C00000"/>
                </a:solidFill>
                <a:latin typeface="Courier New" pitchFamily="49" charset="0"/>
                <a:cs typeface="Courier New" pitchFamily="49" charset="0"/>
              </a:rPr>
              <a:t>\x6f\x10</a:t>
            </a:r>
            <a:r>
              <a:rPr lang="en-US" sz="2400" b="1" dirty="0" smtClean="0">
                <a:solidFill>
                  <a:schemeClr val="accent1">
                    <a:lumMod val="75000"/>
                  </a:schemeClr>
                </a:solidFill>
                <a:latin typeface="Courier New" pitchFamily="49" charset="0"/>
                <a:cs typeface="Courier New" pitchFamily="49" charset="0"/>
              </a:rPr>
              <a:t>name=</a:t>
            </a:r>
            <a:r>
              <a:rPr lang="en-US" sz="2400" b="1" dirty="0" err="1" smtClean="0">
                <a:solidFill>
                  <a:schemeClr val="accent1">
                    <a:lumMod val="75000"/>
                  </a:schemeClr>
                </a:solidFill>
                <a:latin typeface="Courier New" pitchFamily="49" charset="0"/>
                <a:cs typeface="Courier New" pitchFamily="49" charset="0"/>
              </a:rPr>
              <a:t>ron</a:t>
            </a:r>
            <a:r>
              <a:rPr lang="en-US" sz="2400" b="1" dirty="0" smtClean="0">
                <a:solidFill>
                  <a:schemeClr val="accent4">
                    <a:lumMod val="75000"/>
                  </a:schemeClr>
                </a:solidFill>
                <a:latin typeface="Courier New" pitchFamily="49" charset="0"/>
                <a:cs typeface="Courier New" pitchFamily="49" charset="0"/>
              </a:rPr>
              <a:t>\x80\x00\x00\x00\x00\x00\x00\x00\x00\x00\x00\x00\x00\x00\x00\x00\x00\x00\x00\x00\x00\x00\x00\x00\x00\x00\x00\x00\x00\x00\x00\x00\x00\x00\x00\x00\x00\x00\x00\x00\x00\x00\x00\x00\x00\x00\x88</a:t>
            </a:r>
            <a:r>
              <a:rPr lang="en-US" sz="2400" b="1" dirty="0" smtClean="0">
                <a:solidFill>
                  <a:schemeClr val="accent3">
                    <a:lumMod val="75000"/>
                  </a:schemeClr>
                </a:solidFill>
                <a:latin typeface="Courier New" pitchFamily="49" charset="0"/>
                <a:cs typeface="Courier New" pitchFamily="49" charset="0"/>
              </a:rPr>
              <a:t>&amp;deletemyaccount=1 </a:t>
            </a:r>
            <a:r>
              <a:rPr lang="en-US" sz="2400" b="1" dirty="0" smtClean="0">
                <a:solidFill>
                  <a:schemeClr val="bg1">
                    <a:lumMod val="65000"/>
                  </a:schemeClr>
                </a:solidFill>
                <a:latin typeface="Courier New" pitchFamily="49" charset="0"/>
                <a:cs typeface="Courier New" pitchFamily="49" charset="0"/>
              </a:rPr>
              <a:t>[...implicit padding...]</a:t>
            </a:r>
            <a:endParaRPr lang="en-US" sz="2400" b="1" dirty="0">
              <a:solidFill>
                <a:schemeClr val="bg1">
                  <a:lumMod val="65000"/>
                </a:schemeClr>
              </a:solidFill>
              <a:latin typeface="Courier New" pitchFamily="49" charset="0"/>
              <a:cs typeface="Courier New" pitchFamily="49" charset="0"/>
            </a:endParaRPr>
          </a:p>
        </p:txBody>
      </p:sp>
      <p:cxnSp>
        <p:nvCxnSpPr>
          <p:cNvPr id="20" name="Straight Connector 19"/>
          <p:cNvCxnSpPr/>
          <p:nvPr/>
        </p:nvCxnSpPr>
        <p:spPr>
          <a:xfrm flipV="1">
            <a:off x="304800" y="3429000"/>
            <a:ext cx="3012281" cy="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3308196" y="3036849"/>
            <a:ext cx="1742" cy="396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308196" y="3048002"/>
            <a:ext cx="316880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277716" y="3428998"/>
            <a:ext cx="1506140" cy="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4783856" y="3048002"/>
            <a:ext cx="1742" cy="396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4054762" y="5257800"/>
            <a:ext cx="1742" cy="396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88295" y="5654716"/>
            <a:ext cx="376820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056504" y="5257800"/>
            <a:ext cx="2420496" cy="762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972300" y="2497873"/>
            <a:ext cx="1981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rgbClr val="C00000"/>
                </a:solidFill>
              </a:rPr>
              <a:t>New signature</a:t>
            </a:r>
            <a:endParaRPr lang="en-US" b="1" dirty="0">
              <a:solidFill>
                <a:srgbClr val="C00000"/>
              </a:solidFill>
            </a:endParaRPr>
          </a:p>
        </p:txBody>
      </p:sp>
      <p:sp>
        <p:nvSpPr>
          <p:cNvPr id="50" name="TextBox 49"/>
          <p:cNvSpPr txBox="1"/>
          <p:nvPr/>
        </p:nvSpPr>
        <p:spPr>
          <a:xfrm>
            <a:off x="7124700" y="3077036"/>
            <a:ext cx="16764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Original text</a:t>
            </a:r>
            <a:endParaRPr lang="en-US" b="1" dirty="0">
              <a:solidFill>
                <a:schemeClr val="accent1"/>
              </a:solidFill>
            </a:endParaRPr>
          </a:p>
        </p:txBody>
      </p:sp>
      <p:sp>
        <p:nvSpPr>
          <p:cNvPr id="51" name="TextBox 50"/>
          <p:cNvSpPr txBox="1"/>
          <p:nvPr/>
        </p:nvSpPr>
        <p:spPr>
          <a:xfrm>
            <a:off x="6972300" y="3947993"/>
            <a:ext cx="1981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4">
                    <a:lumMod val="75000"/>
                  </a:schemeClr>
                </a:solidFill>
              </a:rPr>
              <a:t>Original padding</a:t>
            </a:r>
            <a:endParaRPr lang="en-US" b="1" dirty="0">
              <a:solidFill>
                <a:schemeClr val="accent4">
                  <a:lumMod val="75000"/>
                </a:schemeClr>
              </a:solidFill>
            </a:endParaRPr>
          </a:p>
        </p:txBody>
      </p:sp>
      <p:sp>
        <p:nvSpPr>
          <p:cNvPr id="52" name="TextBox 51"/>
          <p:cNvSpPr txBox="1"/>
          <p:nvPr/>
        </p:nvSpPr>
        <p:spPr>
          <a:xfrm>
            <a:off x="7029450" y="5276232"/>
            <a:ext cx="18669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3">
                    <a:lumMod val="50000"/>
                  </a:schemeClr>
                </a:solidFill>
              </a:rPr>
              <a:t>New (appended) data</a:t>
            </a:r>
            <a:endParaRPr lang="en-US" b="1" dirty="0">
              <a:solidFill>
                <a:schemeClr val="accent3">
                  <a:lumMod val="50000"/>
                </a:schemeClr>
              </a:solidFill>
            </a:endParaRPr>
          </a:p>
        </p:txBody>
      </p:sp>
      <p:cxnSp>
        <p:nvCxnSpPr>
          <p:cNvPr id="54" name="Straight Arrow Connector 53"/>
          <p:cNvCxnSpPr>
            <a:stCxn id="49" idx="1"/>
          </p:cNvCxnSpPr>
          <p:nvPr/>
        </p:nvCxnSpPr>
        <p:spPr>
          <a:xfrm flipH="1">
            <a:off x="6477000" y="2682539"/>
            <a:ext cx="495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0" idx="1"/>
          </p:cNvCxnSpPr>
          <p:nvPr/>
        </p:nvCxnSpPr>
        <p:spPr>
          <a:xfrm flipH="1" flipV="1">
            <a:off x="4785598" y="3256937"/>
            <a:ext cx="2339102" cy="4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1" idx="1"/>
          </p:cNvCxnSpPr>
          <p:nvPr/>
        </p:nvCxnSpPr>
        <p:spPr>
          <a:xfrm flipH="1">
            <a:off x="6477000" y="4132659"/>
            <a:ext cx="495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2" idx="1"/>
          </p:cNvCxnSpPr>
          <p:nvPr/>
        </p:nvCxnSpPr>
        <p:spPr>
          <a:xfrm flipH="1" flipV="1">
            <a:off x="6477000" y="5599397"/>
            <a:ext cx="55245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029450" y="6025485"/>
            <a:ext cx="18669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bg1">
                    <a:lumMod val="65000"/>
                  </a:schemeClr>
                </a:solidFill>
              </a:rPr>
              <a:t>Implicit padding will be added</a:t>
            </a:r>
            <a:endParaRPr lang="en-US" b="1" dirty="0">
              <a:solidFill>
                <a:schemeClr val="bg1">
                  <a:lumMod val="65000"/>
                </a:schemeClr>
              </a:solidFill>
            </a:endParaRPr>
          </a:p>
        </p:txBody>
      </p:sp>
      <p:cxnSp>
        <p:nvCxnSpPr>
          <p:cNvPr id="63" name="Straight Arrow Connector 62"/>
          <p:cNvCxnSpPr>
            <a:stCxn id="61" idx="1"/>
          </p:cNvCxnSpPr>
          <p:nvPr/>
        </p:nvCxnSpPr>
        <p:spPr>
          <a:xfrm flipH="1" flipV="1">
            <a:off x="6096000" y="5922563"/>
            <a:ext cx="933450" cy="426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30444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Legit server</a:t>
            </a:r>
            <a:endParaRPr lang="en-US" dirty="0"/>
          </a:p>
        </p:txBody>
      </p:sp>
      <p:sp>
        <p:nvSpPr>
          <p:cNvPr id="3" name="Content Placeholder 2"/>
          <p:cNvSpPr>
            <a:spLocks noGrp="1"/>
          </p:cNvSpPr>
          <p:nvPr>
            <p:ph idx="1"/>
          </p:nvPr>
        </p:nvSpPr>
        <p:spPr>
          <a:xfrm>
            <a:off x="457200" y="1398588"/>
            <a:ext cx="8229600" cy="1039812"/>
          </a:xfrm>
        </p:spPr>
        <p:txBody>
          <a:bodyPr>
            <a:normAutofit lnSpcReduction="10000"/>
          </a:bodyPr>
          <a:lstStyle/>
          <a:p>
            <a:r>
              <a:rPr lang="en-US" dirty="0" smtClean="0"/>
              <a:t>The legit server prepends the secret key to the data Eve sent, and </a:t>
            </a:r>
            <a:r>
              <a:rPr lang="en-US" dirty="0" smtClean="0"/>
              <a:t>calculates the hash:</a:t>
            </a:r>
            <a:endParaRPr lang="en-US" dirty="0" smtClean="0"/>
          </a:p>
        </p:txBody>
      </p:sp>
      <p:sp>
        <p:nvSpPr>
          <p:cNvPr id="10" name="TextBox 9"/>
          <p:cNvSpPr txBox="1"/>
          <p:nvPr/>
        </p:nvSpPr>
        <p:spPr>
          <a:xfrm>
            <a:off x="304800" y="2819400"/>
            <a:ext cx="845820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Courier New" pitchFamily="49" charset="0"/>
                <a:cs typeface="Courier New" pitchFamily="49" charset="0"/>
              </a:rPr>
              <a:t>1.9.3p194 :002 &gt; require '</a:t>
            </a:r>
            <a:r>
              <a:rPr lang="en-US" b="1" dirty="0" err="1">
                <a:latin typeface="Courier New" pitchFamily="49" charset="0"/>
                <a:cs typeface="Courier New" pitchFamily="49" charset="0"/>
              </a:rPr>
              <a:t>openssl</a:t>
            </a:r>
            <a:r>
              <a:rPr lang="en-US" b="1" dirty="0">
                <a:latin typeface="Courier New" pitchFamily="49" charset="0"/>
                <a:cs typeface="Courier New" pitchFamily="49" charset="0"/>
              </a:rPr>
              <a:t>'</a:t>
            </a:r>
          </a:p>
          <a:p>
            <a:r>
              <a:rPr lang="en-US" b="1" dirty="0">
                <a:latin typeface="Courier New" pitchFamily="49" charset="0"/>
                <a:cs typeface="Courier New" pitchFamily="49" charset="0"/>
              </a:rPr>
              <a:t> =&gt; true</a:t>
            </a:r>
          </a:p>
          <a:p>
            <a:r>
              <a:rPr lang="en-US" b="1" dirty="0" smtClean="0">
                <a:latin typeface="Courier New" pitchFamily="49" charset="0"/>
                <a:cs typeface="Courier New" pitchFamily="49" charset="0"/>
              </a:rPr>
              <a:t>1.9.3p194 </a:t>
            </a:r>
            <a:r>
              <a:rPr lang="en-US" b="1" dirty="0">
                <a:latin typeface="Courier New" pitchFamily="49" charset="0"/>
                <a:cs typeface="Courier New" pitchFamily="49" charset="0"/>
              </a:rPr>
              <a:t>:004 &gt; Digest::SHA1.hexdigest("</a:t>
            </a:r>
            <a:r>
              <a:rPr lang="en-US" b="1" dirty="0" err="1">
                <a:latin typeface="Courier New" pitchFamily="49" charset="0"/>
                <a:cs typeface="Courier New" pitchFamily="49" charset="0"/>
              </a:rPr>
              <a:t>secretkey</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"name=</a:t>
            </a:r>
            <a:br>
              <a:rPr lang="en-US" b="1" dirty="0" smtClean="0">
                <a:latin typeface="Courier New" pitchFamily="49" charset="0"/>
                <a:cs typeface="Courier New" pitchFamily="49" charset="0"/>
              </a:rPr>
            </a:br>
            <a:r>
              <a:rPr lang="en-US" b="1" dirty="0" err="1" smtClean="0">
                <a:latin typeface="Courier New" pitchFamily="49" charset="0"/>
                <a:cs typeface="Courier New" pitchFamily="49" charset="0"/>
              </a:rPr>
              <a:t>ron</a:t>
            </a:r>
            <a:r>
              <a:rPr lang="en-US" b="1" dirty="0" smtClean="0">
                <a:latin typeface="Courier New" pitchFamily="49" charset="0"/>
                <a:cs typeface="Courier New" pitchFamily="49" charset="0"/>
              </a:rPr>
              <a:t>\x80\x00\x00\x00\x00\x00\x00\x00\x00\x00\x00\x00\x00\x00\x00\x00\x00\x00\x00\x00\x00\x00\x00\x00\x00\x00\x00\x00\x00\x00\x00\x00\x00\x00\x00\x00\x00\x00\x00\x00\x00\x00\x00\x00\x00\x00\x88&amp;deletemyaccount=1</a:t>
            </a:r>
            <a:r>
              <a:rPr lang="en-US" b="1" dirty="0">
                <a:latin typeface="Courier New" pitchFamily="49" charset="0"/>
                <a:cs typeface="Courier New" pitchFamily="49" charset="0"/>
              </a:rPr>
              <a:t>")</a:t>
            </a:r>
          </a:p>
          <a:p>
            <a:r>
              <a:rPr lang="en-US" b="1" dirty="0">
                <a:latin typeface="Courier New" pitchFamily="49" charset="0"/>
                <a:cs typeface="Courier New" pitchFamily="49" charset="0"/>
              </a:rPr>
              <a:t> =&gt; "</a:t>
            </a:r>
            <a:r>
              <a:rPr lang="en-US" b="1" dirty="0">
                <a:solidFill>
                  <a:srgbClr val="C00000"/>
                </a:solidFill>
                <a:latin typeface="Courier New" pitchFamily="49" charset="0"/>
                <a:cs typeface="Courier New" pitchFamily="49" charset="0"/>
              </a:rPr>
              <a:t>d281ac3cf91dbb960ec12c4e0e5d73bd91be6f10</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p:txBody>
      </p:sp>
      <p:sp>
        <p:nvSpPr>
          <p:cNvPr id="11" name="TextBox 10"/>
          <p:cNvSpPr txBox="1"/>
          <p:nvPr/>
        </p:nvSpPr>
        <p:spPr>
          <a:xfrm>
            <a:off x="4572000" y="5867400"/>
            <a:ext cx="47244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 </a:t>
            </a:r>
            <a:r>
              <a:rPr lang="en-US" dirty="0" err="1"/>
              <a:t>gcc</a:t>
            </a:r>
            <a:r>
              <a:rPr lang="en-US" dirty="0"/>
              <a:t> -o test </a:t>
            </a:r>
            <a:r>
              <a:rPr lang="en-US" dirty="0" err="1"/>
              <a:t>test.c</a:t>
            </a:r>
            <a:r>
              <a:rPr lang="en-US" dirty="0"/>
              <a:t> -</a:t>
            </a:r>
            <a:r>
              <a:rPr lang="en-US" dirty="0" err="1"/>
              <a:t>lssl</a:t>
            </a:r>
            <a:r>
              <a:rPr lang="en-US" dirty="0"/>
              <a:t> -</a:t>
            </a:r>
            <a:r>
              <a:rPr lang="en-US" dirty="0" err="1"/>
              <a:t>lcrypto</a:t>
            </a:r>
            <a:endParaRPr lang="en-US" dirty="0"/>
          </a:p>
          <a:p>
            <a:r>
              <a:rPr lang="en-US" dirty="0" smtClean="0"/>
              <a:t>$ </a:t>
            </a:r>
            <a:r>
              <a:rPr lang="en-US" dirty="0"/>
              <a:t>./test</a:t>
            </a:r>
          </a:p>
          <a:p>
            <a:r>
              <a:rPr lang="en-US" dirty="0">
                <a:solidFill>
                  <a:srgbClr val="C00000"/>
                </a:solidFill>
              </a:rPr>
              <a:t>d281ac3cf91dbb960ec12c4e0e5d73bd91be6f10</a:t>
            </a:r>
          </a:p>
          <a:p>
            <a:endParaRPr lang="en-US" dirty="0"/>
          </a:p>
        </p:txBody>
      </p:sp>
      <p:sp>
        <p:nvSpPr>
          <p:cNvPr id="12" name="TextBox 11"/>
          <p:cNvSpPr txBox="1"/>
          <p:nvPr/>
        </p:nvSpPr>
        <p:spPr>
          <a:xfrm>
            <a:off x="1981200" y="5876693"/>
            <a:ext cx="1905000" cy="646331"/>
          </a:xfrm>
          <a:prstGeom prst="rect">
            <a:avLst/>
          </a:prstGeom>
          <a:solidFill>
            <a:schemeClr val="accent2"/>
          </a:solidFill>
        </p:spPr>
        <p:txBody>
          <a:bodyPr wrap="square" rtlCol="0">
            <a:spAutoFit/>
          </a:bodyPr>
          <a:lstStyle/>
          <a:p>
            <a:r>
              <a:rPr lang="en-US" dirty="0" smtClean="0"/>
              <a:t>Remember what Eve calculated!</a:t>
            </a:r>
            <a:endParaRPr lang="en-US" dirty="0"/>
          </a:p>
        </p:txBody>
      </p:sp>
      <p:cxnSp>
        <p:nvCxnSpPr>
          <p:cNvPr id="14" name="Straight Arrow Connector 13"/>
          <p:cNvCxnSpPr>
            <a:stCxn id="12" idx="3"/>
            <a:endCxn id="11" idx="1"/>
          </p:cNvCxnSpPr>
          <p:nvPr/>
        </p:nvCxnSpPr>
        <p:spPr>
          <a:xfrm>
            <a:off x="3886200" y="6199859"/>
            <a:ext cx="685800" cy="2677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37835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 tool!</a:t>
            </a:r>
            <a:endParaRPr lang="en-US" dirty="0"/>
          </a:p>
        </p:txBody>
      </p:sp>
      <p:sp>
        <p:nvSpPr>
          <p:cNvPr id="3" name="Content Placeholder 2"/>
          <p:cNvSpPr>
            <a:spLocks noGrp="1"/>
          </p:cNvSpPr>
          <p:nvPr>
            <p:ph idx="1"/>
          </p:nvPr>
        </p:nvSpPr>
        <p:spPr/>
        <p:txBody>
          <a:bodyPr>
            <a:noAutofit/>
          </a:bodyPr>
          <a:lstStyle/>
          <a:p>
            <a:r>
              <a:rPr lang="en-US" sz="2400" dirty="0" smtClean="0"/>
              <a:t>It’s amazingly difficult to write these attacks by hand</a:t>
            </a:r>
          </a:p>
          <a:p>
            <a:pPr lvl="1"/>
            <a:r>
              <a:rPr lang="en-US" sz="1800" dirty="0" smtClean="0"/>
              <a:t>I never fail to mess up the number of zeroes, or forget to convert the length to bits, or screw up </a:t>
            </a:r>
            <a:r>
              <a:rPr lang="en-US" sz="1800" dirty="0" err="1" smtClean="0"/>
              <a:t>endianness</a:t>
            </a:r>
            <a:endParaRPr lang="en-US" sz="1800" dirty="0"/>
          </a:p>
          <a:p>
            <a:r>
              <a:rPr lang="en-US" sz="2400" dirty="0" smtClean="0"/>
              <a:t>Luckily, you don’t have to! I wrote </a:t>
            </a:r>
            <a:r>
              <a:rPr lang="en-US" sz="2400" dirty="0" err="1" smtClean="0"/>
              <a:t>hash_extender</a:t>
            </a:r>
            <a:r>
              <a:rPr lang="en-US" sz="2400" dirty="0" smtClean="0"/>
              <a:t> to take care of that</a:t>
            </a:r>
          </a:p>
          <a:p>
            <a:r>
              <a:rPr lang="en-US" sz="2400" dirty="0" err="1" smtClean="0"/>
              <a:t>hash_extender</a:t>
            </a:r>
            <a:r>
              <a:rPr lang="en-US" sz="2400" dirty="0" smtClean="0"/>
              <a:t> supports the following hashes:</a:t>
            </a:r>
          </a:p>
          <a:p>
            <a:pPr lvl="1"/>
            <a:r>
              <a:rPr lang="en-US" sz="1800" b="1" dirty="0" smtClean="0"/>
              <a:t>MD4, MD5, RIPEMD160, SHA, SHA1, SHA256, SHA512, Whirlpool</a:t>
            </a:r>
          </a:p>
          <a:p>
            <a:r>
              <a:rPr lang="en-US" sz="2400" dirty="0" smtClean="0"/>
              <a:t>The following hash types are more difficult to extend, because the state is truncated before being used:</a:t>
            </a:r>
          </a:p>
          <a:p>
            <a:pPr lvl="1"/>
            <a:r>
              <a:rPr lang="en-US" sz="1800" b="1" dirty="0" smtClean="0"/>
              <a:t>SHA224, SHA384</a:t>
            </a:r>
          </a:p>
          <a:p>
            <a:r>
              <a:rPr lang="en-US" sz="2400" dirty="0" smtClean="0"/>
              <a:t>And, the following hash type is impossible to extend, by design, although time will tell:</a:t>
            </a:r>
          </a:p>
          <a:p>
            <a:pPr lvl="1"/>
            <a:r>
              <a:rPr lang="en-US" sz="1800" b="1" dirty="0" smtClean="0"/>
              <a:t>SHA3</a:t>
            </a:r>
            <a:endParaRPr lang="en-US" sz="1800" b="1" dirty="0"/>
          </a:p>
        </p:txBody>
      </p:sp>
    </p:spTree>
    <p:extLst>
      <p:ext uri="{BB962C8B-B14F-4D97-AF65-F5344CB8AC3E}">
        <p14:creationId xmlns:p14="http://schemas.microsoft.com/office/powerpoint/2010/main" val="8165368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was a lot of material…</a:t>
            </a:r>
            <a:endParaRPr lang="en-US" dirty="0"/>
          </a:p>
        </p:txBody>
      </p:sp>
      <p:sp>
        <p:nvSpPr>
          <p:cNvPr id="3" name="Content Placeholder 2"/>
          <p:cNvSpPr>
            <a:spLocks noGrp="1"/>
          </p:cNvSpPr>
          <p:nvPr>
            <p:ph idx="1"/>
          </p:nvPr>
        </p:nvSpPr>
        <p:spPr/>
        <p:txBody>
          <a:bodyPr/>
          <a:lstStyle/>
          <a:p>
            <a:r>
              <a:rPr lang="en-US" dirty="0" smtClean="0"/>
              <a:t>So let’s look at some cats then do a demo</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209800"/>
            <a:ext cx="6341165" cy="42738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591453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summary</a:t>
            </a:r>
            <a:endParaRPr lang="en-US" dirty="0"/>
          </a:p>
        </p:txBody>
      </p:sp>
      <p:sp>
        <p:nvSpPr>
          <p:cNvPr id="3" name="Content Placeholder 2"/>
          <p:cNvSpPr>
            <a:spLocks noGrp="1"/>
          </p:cNvSpPr>
          <p:nvPr>
            <p:ph idx="1"/>
          </p:nvPr>
        </p:nvSpPr>
        <p:spPr/>
        <p:txBody>
          <a:bodyPr/>
          <a:lstStyle/>
          <a:p>
            <a:r>
              <a:rPr lang="en-US" dirty="0" smtClean="0"/>
              <a:t>If an attacker has access to a hash in the form of:</a:t>
            </a:r>
          </a:p>
          <a:p>
            <a:pPr lvl="1"/>
            <a:r>
              <a:rPr lang="en-US" dirty="0" smtClean="0"/>
              <a:t>H(secret + “</a:t>
            </a:r>
            <a:r>
              <a:rPr lang="en-US" dirty="0" err="1" smtClean="0"/>
              <a:t>knowndata</a:t>
            </a:r>
            <a:r>
              <a:rPr lang="en-US" dirty="0" smtClean="0"/>
              <a:t>”)</a:t>
            </a:r>
          </a:p>
          <a:p>
            <a:r>
              <a:rPr lang="en-US" dirty="0" smtClean="0"/>
              <a:t>He can trivially calculate:</a:t>
            </a:r>
          </a:p>
          <a:p>
            <a:pPr lvl="1"/>
            <a:r>
              <a:rPr lang="en-US" dirty="0" smtClean="0"/>
              <a:t>H(secret + “</a:t>
            </a:r>
            <a:r>
              <a:rPr lang="en-US" dirty="0" err="1" smtClean="0"/>
              <a:t>knowndata</a:t>
            </a:r>
            <a:r>
              <a:rPr lang="en-US" dirty="0" smtClean="0"/>
              <a:t>” + padding + anything)</a:t>
            </a:r>
          </a:p>
        </p:txBody>
      </p:sp>
    </p:spTree>
    <p:extLst>
      <p:ext uri="{BB962C8B-B14F-4D97-AF65-F5344CB8AC3E}">
        <p14:creationId xmlns:p14="http://schemas.microsoft.com/office/powerpoint/2010/main" val="34028405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Defense</a:t>
            </a:r>
            <a:endParaRPr lang="en-US" dirty="0"/>
          </a:p>
        </p:txBody>
      </p:sp>
      <p:sp>
        <p:nvSpPr>
          <p:cNvPr id="3" name="Content Placeholder 2"/>
          <p:cNvSpPr>
            <a:spLocks noGrp="1"/>
          </p:cNvSpPr>
          <p:nvPr>
            <p:ph idx="1"/>
          </p:nvPr>
        </p:nvSpPr>
        <p:spPr/>
        <p:txBody>
          <a:bodyPr/>
          <a:lstStyle/>
          <a:p>
            <a:r>
              <a:rPr lang="en-US" dirty="0" smtClean="0"/>
              <a:t>HMAC.</a:t>
            </a:r>
          </a:p>
          <a:p>
            <a:r>
              <a:rPr lang="en-US" dirty="0" smtClean="0"/>
              <a:t>Next topic.</a:t>
            </a:r>
            <a:endParaRPr lang="en-US" dirty="0"/>
          </a:p>
        </p:txBody>
      </p:sp>
    </p:spTree>
    <p:extLst>
      <p:ext uri="{BB962C8B-B14F-4D97-AF65-F5344CB8AC3E}">
        <p14:creationId xmlns:p14="http://schemas.microsoft.com/office/powerpoint/2010/main" val="830235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5145087" cy="1362075"/>
          </a:xfrm>
        </p:spPr>
        <p:txBody>
          <a:bodyPr/>
          <a:lstStyle/>
          <a:p>
            <a:r>
              <a:rPr lang="en-US" dirty="0" smtClean="0"/>
              <a:t>Padding oracles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200400"/>
            <a:ext cx="3326642"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58852"/>
            <a:ext cx="3505200" cy="26701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36685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Hash extension attacks are fairly simple to understand – you just have to realize that hashes can “pick up where they left off”</a:t>
            </a:r>
          </a:p>
          <a:p>
            <a:r>
              <a:rPr lang="en-US" dirty="0" smtClean="0"/>
              <a:t>Padding oracles, on the other hand, require a bit more of a leap</a:t>
            </a:r>
          </a:p>
          <a:p>
            <a:r>
              <a:rPr lang="en-US" dirty="0" smtClean="0"/>
              <a:t>That being said, let’s do it!</a:t>
            </a:r>
            <a:endParaRPr lang="en-US" dirty="0"/>
          </a:p>
        </p:txBody>
      </p:sp>
    </p:spTree>
    <p:extLst>
      <p:ext uri="{BB962C8B-B14F-4D97-AF65-F5344CB8AC3E}">
        <p14:creationId xmlns:p14="http://schemas.microsoft.com/office/powerpoint/2010/main" val="37833879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Overview</a:t>
            </a:r>
            <a:endParaRPr lang="en-US" dirty="0"/>
          </a:p>
        </p:txBody>
      </p:sp>
      <p:sp>
        <p:nvSpPr>
          <p:cNvPr id="3" name="Content Placeholder 2"/>
          <p:cNvSpPr>
            <a:spLocks noGrp="1"/>
          </p:cNvSpPr>
          <p:nvPr>
            <p:ph idx="1"/>
          </p:nvPr>
        </p:nvSpPr>
        <p:spPr/>
        <p:txBody>
          <a:bodyPr>
            <a:noAutofit/>
          </a:bodyPr>
          <a:lstStyle/>
          <a:p>
            <a:r>
              <a:rPr lang="en-US" sz="2400" dirty="0" smtClean="0"/>
              <a:t>Not to be confused with the Oracle database…</a:t>
            </a:r>
          </a:p>
          <a:p>
            <a:r>
              <a:rPr lang="en-US" sz="2400" dirty="0" smtClean="0"/>
              <a:t>This isn’t an attack against any particular algorithm, but against cipher-block chaining (CBC)</a:t>
            </a:r>
          </a:p>
          <a:p>
            <a:r>
              <a:rPr lang="en-US" sz="2400" dirty="0" smtClean="0"/>
              <a:t>Invented </a:t>
            </a:r>
            <a:r>
              <a:rPr lang="en-US" sz="2400" dirty="0"/>
              <a:t>by Serge </a:t>
            </a:r>
            <a:r>
              <a:rPr lang="en-US" sz="2400" dirty="0" err="1" smtClean="0"/>
              <a:t>Vaudenay</a:t>
            </a:r>
            <a:r>
              <a:rPr lang="en-US" sz="2400" dirty="0"/>
              <a:t> </a:t>
            </a:r>
            <a:r>
              <a:rPr lang="en-US" sz="2400" dirty="0" smtClean="0"/>
              <a:t>in the early 2000s, also called the “</a:t>
            </a:r>
            <a:r>
              <a:rPr lang="en-US" sz="2400" dirty="0" err="1" smtClean="0"/>
              <a:t>Vaudenay</a:t>
            </a:r>
            <a:r>
              <a:rPr lang="en-US" sz="2400" dirty="0" smtClean="0"/>
              <a:t> attack”</a:t>
            </a:r>
          </a:p>
          <a:p>
            <a:r>
              <a:rPr lang="en-US" sz="2400" dirty="0" smtClean="0"/>
              <a:t>A padding oracle attack occurs when an attacker has encrypted and unknown data that he can ask a server to secretly decrypt</a:t>
            </a:r>
          </a:p>
          <a:p>
            <a:pPr lvl="1"/>
            <a:r>
              <a:rPr lang="en-US" sz="2400" dirty="0" smtClean="0"/>
              <a:t>The data is a block cipher (DES, AES, </a:t>
            </a:r>
            <a:r>
              <a:rPr lang="en-US" sz="2400" dirty="0" err="1" smtClean="0"/>
              <a:t>etc</a:t>
            </a:r>
            <a:r>
              <a:rPr lang="en-US" sz="2400" dirty="0" smtClean="0"/>
              <a:t>) in CBC mode</a:t>
            </a:r>
            <a:endParaRPr lang="en-US" sz="2400" dirty="0"/>
          </a:p>
          <a:p>
            <a:pPr lvl="1"/>
            <a:r>
              <a:rPr lang="en-US" sz="2400" dirty="0" smtClean="0"/>
              <a:t>The server doesn’t give indication as to what the plaintext data is</a:t>
            </a:r>
          </a:p>
          <a:p>
            <a:pPr lvl="1"/>
            <a:r>
              <a:rPr lang="en-US" sz="2400" dirty="0" smtClean="0"/>
              <a:t>The returns a </a:t>
            </a:r>
            <a:r>
              <a:rPr lang="en-US" sz="2400" dirty="0" err="1" smtClean="0"/>
              <a:t>boolean</a:t>
            </a:r>
            <a:r>
              <a:rPr lang="en-US" sz="2400" dirty="0" smtClean="0"/>
              <a:t> value indicating whether the decryption succeeded (which is based on the padding)</a:t>
            </a:r>
          </a:p>
        </p:txBody>
      </p:sp>
    </p:spTree>
    <p:extLst>
      <p:ext uri="{BB962C8B-B14F-4D97-AF65-F5344CB8AC3E}">
        <p14:creationId xmlns:p14="http://schemas.microsoft.com/office/powerpoint/2010/main" val="3663286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normAutofit/>
          </a:bodyPr>
          <a:lstStyle/>
          <a:p>
            <a:r>
              <a:rPr lang="en-US" dirty="0" smtClean="0"/>
              <a:t>One more quote from the page, then I'll move on:</a:t>
            </a:r>
          </a:p>
          <a:p>
            <a:pPr marL="457200" lvl="1" indent="0">
              <a:buNone/>
            </a:pPr>
            <a:r>
              <a:rPr lang="en-US" b="1" dirty="0" smtClean="0"/>
              <a:t>"Cryptography </a:t>
            </a:r>
            <a:r>
              <a:rPr lang="en-US" b="1" dirty="0"/>
              <a:t>is perilous because you get no feedback when you mess up</a:t>
            </a:r>
            <a:r>
              <a:rPr lang="en-US" dirty="0"/>
              <a:t>. For the average developer, one block of random base 64 encoded bytes is as good as any other</a:t>
            </a:r>
            <a:r>
              <a:rPr lang="en-US" dirty="0" smtClean="0"/>
              <a:t>."</a:t>
            </a:r>
            <a:endParaRPr lang="en-US" dirty="0"/>
          </a:p>
          <a:p>
            <a:pPr marL="457200" lvl="1" indent="0">
              <a:buNone/>
            </a:pPr>
            <a:r>
              <a:rPr lang="en-US" dirty="0" smtClean="0"/>
              <a:t>"You </a:t>
            </a:r>
            <a:r>
              <a:rPr lang="en-US" dirty="0"/>
              <a:t>can get good at programming by accident. If your code doesn't compile, doesn't do what you intended it to or has easily </a:t>
            </a:r>
            <a:r>
              <a:rPr lang="en-US" dirty="0" err="1" smtClean="0"/>
              <a:t>obvervable</a:t>
            </a:r>
            <a:r>
              <a:rPr lang="en-US" dirty="0" smtClean="0"/>
              <a:t> [sic] </a:t>
            </a:r>
            <a:r>
              <a:rPr lang="en-US" dirty="0"/>
              <a:t>bugs, you get immediate feedback, you fix it and you make it better next time</a:t>
            </a:r>
            <a:r>
              <a:rPr lang="en-US" dirty="0" smtClean="0"/>
              <a:t>."</a:t>
            </a:r>
            <a:endParaRPr lang="en-US" dirty="0"/>
          </a:p>
          <a:p>
            <a:pPr marL="457200" lvl="1" indent="0">
              <a:buNone/>
            </a:pPr>
            <a:r>
              <a:rPr lang="en-US" dirty="0" smtClean="0"/>
              <a:t>"</a:t>
            </a:r>
            <a:r>
              <a:rPr lang="en-US" i="1" dirty="0" smtClean="0"/>
              <a:t>You </a:t>
            </a:r>
            <a:r>
              <a:rPr lang="en-US" i="1" dirty="0"/>
              <a:t>cannot get good at cryptography by accident</a:t>
            </a:r>
            <a:r>
              <a:rPr lang="en-US" dirty="0" smtClean="0"/>
              <a:t>."</a:t>
            </a:r>
            <a:endParaRPr lang="en-US" dirty="0"/>
          </a:p>
          <a:p>
            <a:endParaRPr lang="en-US" dirty="0"/>
          </a:p>
        </p:txBody>
      </p:sp>
    </p:spTree>
    <p:extLst>
      <p:ext uri="{BB962C8B-B14F-4D97-AF65-F5344CB8AC3E}">
        <p14:creationId xmlns:p14="http://schemas.microsoft.com/office/powerpoint/2010/main" val="39022573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Padding</a:t>
            </a:r>
            <a:endParaRPr lang="en-US" dirty="0"/>
          </a:p>
        </p:txBody>
      </p:sp>
      <p:sp>
        <p:nvSpPr>
          <p:cNvPr id="3" name="Content Placeholder 2"/>
          <p:cNvSpPr>
            <a:spLocks noGrp="1"/>
          </p:cNvSpPr>
          <p:nvPr>
            <p:ph idx="1"/>
          </p:nvPr>
        </p:nvSpPr>
        <p:spPr/>
        <p:txBody>
          <a:bodyPr>
            <a:normAutofit/>
          </a:bodyPr>
          <a:lstStyle/>
          <a:p>
            <a:r>
              <a:rPr lang="en-US" dirty="0" smtClean="0"/>
              <a:t>We already talked about padding on hashes, but this is different</a:t>
            </a:r>
          </a:p>
          <a:p>
            <a:r>
              <a:rPr lang="en-US" dirty="0" smtClean="0"/>
              <a:t>Block ciphers require the data to be padded such that it’s a multiple of the </a:t>
            </a:r>
            <a:r>
              <a:rPr lang="en-US" dirty="0" err="1" smtClean="0"/>
              <a:t>blocksize</a:t>
            </a:r>
            <a:endParaRPr lang="en-US" dirty="0" smtClean="0"/>
          </a:p>
          <a:p>
            <a:pPr lvl="1"/>
            <a:r>
              <a:rPr lang="en-US" dirty="0" smtClean="0"/>
              <a:t>If the data is already a multiple, an empty block is added</a:t>
            </a:r>
          </a:p>
          <a:p>
            <a:r>
              <a:rPr lang="en-US" dirty="0" smtClean="0"/>
              <a:t>It doesn’t matter what the padding is, just that </a:t>
            </a:r>
            <a:r>
              <a:rPr lang="en-US" dirty="0" smtClean="0"/>
              <a:t>it's known and unambiguous</a:t>
            </a:r>
            <a:endParaRPr lang="en-US" dirty="0" smtClean="0"/>
          </a:p>
          <a:p>
            <a:r>
              <a:rPr lang="en-US" dirty="0" smtClean="0"/>
              <a:t>Let’s look at the most common…</a:t>
            </a:r>
          </a:p>
        </p:txBody>
      </p:sp>
    </p:spTree>
    <p:extLst>
      <p:ext uri="{BB962C8B-B14F-4D97-AF65-F5344CB8AC3E}">
        <p14:creationId xmlns:p14="http://schemas.microsoft.com/office/powerpoint/2010/main" val="22389176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Padding</a:t>
            </a:r>
            <a:endParaRPr lang="en-US" dirty="0"/>
          </a:p>
        </p:txBody>
      </p:sp>
      <p:sp>
        <p:nvSpPr>
          <p:cNvPr id="3" name="Content Placeholder 2"/>
          <p:cNvSpPr>
            <a:spLocks noGrp="1"/>
          </p:cNvSpPr>
          <p:nvPr>
            <p:ph idx="1"/>
          </p:nvPr>
        </p:nvSpPr>
        <p:spPr/>
        <p:txBody>
          <a:bodyPr/>
          <a:lstStyle/>
          <a:p>
            <a:r>
              <a:rPr lang="en-US" dirty="0"/>
              <a:t>Typically, PKCS #7 is used, which says…</a:t>
            </a:r>
          </a:p>
          <a:p>
            <a:pPr lvl="1"/>
            <a:r>
              <a:rPr lang="en-US" dirty="0"/>
              <a:t>The value of the padding = the number of bytes of padding</a:t>
            </a:r>
          </a:p>
          <a:p>
            <a:r>
              <a:rPr lang="en-US" dirty="0" err="1" smtClean="0"/>
              <a:t>Eg</a:t>
            </a:r>
            <a:r>
              <a:rPr lang="en-US" dirty="0" smtClean="0"/>
              <a:t> (assume block size = 8 [DES, for example]):</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41596642"/>
              </p:ext>
            </p:extLst>
          </p:nvPr>
        </p:nvGraphicFramePr>
        <p:xfrm>
          <a:off x="193286" y="3855414"/>
          <a:ext cx="4419601" cy="685800"/>
        </p:xfrm>
        <a:graphic>
          <a:graphicData uri="http://schemas.openxmlformats.org/drawingml/2006/table">
            <a:tbl>
              <a:tblPr>
                <a:tableStyleId>{3C2FFA5D-87B4-456A-9821-1D502468CF0F}</a:tableStyleId>
              </a:tblPr>
              <a:tblGrid>
                <a:gridCol w="550712"/>
                <a:gridCol w="550712"/>
                <a:gridCol w="550712"/>
                <a:gridCol w="550712"/>
                <a:gridCol w="550712"/>
                <a:gridCol w="550712"/>
                <a:gridCol w="550712"/>
                <a:gridCol w="564617"/>
              </a:tblGrid>
              <a:tr h="685800">
                <a:tc>
                  <a:txBody>
                    <a:bodyPr/>
                    <a:lstStyle/>
                    <a:p>
                      <a:pPr algn="ctr" fontAlgn="b"/>
                      <a:r>
                        <a:rPr lang="en-US" sz="2000" u="none" strike="noStrike" dirty="0">
                          <a:effectLst/>
                        </a:rPr>
                        <a:t>H</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e</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\x03</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\x03</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\x03</a:t>
                      </a:r>
                      <a:endParaRPr lang="en-US" sz="2000" b="0" i="0" u="none" strike="noStrike" dirty="0">
                        <a:solidFill>
                          <a:srgbClr val="000000"/>
                        </a:solidFill>
                        <a:effectLst/>
                        <a:latin typeface="Calibri"/>
                      </a:endParaRPr>
                    </a:p>
                  </a:txBody>
                  <a:tcPr marL="9525" marR="9525" marT="9525"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6791573"/>
              </p:ext>
            </p:extLst>
          </p:nvPr>
        </p:nvGraphicFramePr>
        <p:xfrm>
          <a:off x="193288" y="4693614"/>
          <a:ext cx="8763008" cy="609600"/>
        </p:xfrm>
        <a:graphic>
          <a:graphicData uri="http://schemas.openxmlformats.org/drawingml/2006/table">
            <a:tbl>
              <a:tblPr>
                <a:tableStyleId>{3C2FFA5D-87B4-456A-9821-1D502468CF0F}</a:tableStyleId>
              </a:tblPr>
              <a:tblGrid>
                <a:gridCol w="547688"/>
                <a:gridCol w="547688"/>
                <a:gridCol w="547688"/>
                <a:gridCol w="547688"/>
                <a:gridCol w="547688"/>
                <a:gridCol w="547688"/>
                <a:gridCol w="547688"/>
                <a:gridCol w="547688"/>
                <a:gridCol w="547688"/>
                <a:gridCol w="547688"/>
                <a:gridCol w="547688"/>
                <a:gridCol w="547688"/>
                <a:gridCol w="547688"/>
                <a:gridCol w="547688"/>
                <a:gridCol w="547688"/>
                <a:gridCol w="547688"/>
              </a:tblGrid>
              <a:tr h="609600">
                <a:tc>
                  <a:txBody>
                    <a:bodyPr/>
                    <a:lstStyle/>
                    <a:p>
                      <a:pPr algn="ctr" fontAlgn="b"/>
                      <a:r>
                        <a:rPr lang="en-US" sz="2000" u="none" strike="noStrike" dirty="0">
                          <a:effectLst/>
                        </a:rPr>
                        <a:t>H</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e</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W</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r</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d</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41261055"/>
              </p:ext>
            </p:extLst>
          </p:nvPr>
        </p:nvGraphicFramePr>
        <p:xfrm>
          <a:off x="193288" y="5455614"/>
          <a:ext cx="8763008" cy="762000"/>
        </p:xfrm>
        <a:graphic>
          <a:graphicData uri="http://schemas.openxmlformats.org/drawingml/2006/table">
            <a:tbl>
              <a:tblPr>
                <a:tableStyleId>{3C2FFA5D-87B4-456A-9821-1D502468CF0F}</a:tableStyleId>
              </a:tblPr>
              <a:tblGrid>
                <a:gridCol w="547688"/>
                <a:gridCol w="547688"/>
                <a:gridCol w="547688"/>
                <a:gridCol w="547688"/>
                <a:gridCol w="547688"/>
                <a:gridCol w="547688"/>
                <a:gridCol w="547688"/>
                <a:gridCol w="547688"/>
                <a:gridCol w="547688"/>
                <a:gridCol w="547688"/>
                <a:gridCol w="547688"/>
                <a:gridCol w="547688"/>
                <a:gridCol w="547688"/>
                <a:gridCol w="547688"/>
                <a:gridCol w="547688"/>
                <a:gridCol w="547688"/>
              </a:tblGrid>
              <a:tr h="762000">
                <a:tc>
                  <a:txBody>
                    <a:bodyPr/>
                    <a:lstStyle/>
                    <a:p>
                      <a:pPr algn="ctr" fontAlgn="b"/>
                      <a:r>
                        <a:rPr lang="en-US" sz="2000" u="none" strike="noStrike" dirty="0">
                          <a:effectLst/>
                        </a:rPr>
                        <a:t>P</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a</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s</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s</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w</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r</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d</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r>
            </a:tbl>
          </a:graphicData>
        </a:graphic>
      </p:graphicFrame>
      <p:sp>
        <p:nvSpPr>
          <p:cNvPr id="7" name="Rectangle 6"/>
          <p:cNvSpPr/>
          <p:nvPr/>
        </p:nvSpPr>
        <p:spPr>
          <a:xfrm>
            <a:off x="117088" y="3779214"/>
            <a:ext cx="4495800" cy="30787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12888" y="3779214"/>
            <a:ext cx="4495800" cy="3067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17288" y="6446214"/>
            <a:ext cx="1143000" cy="400110"/>
          </a:xfrm>
          <a:prstGeom prst="rect">
            <a:avLst/>
          </a:prstGeom>
          <a:noFill/>
        </p:spPr>
        <p:txBody>
          <a:bodyPr wrap="square" rtlCol="0">
            <a:spAutoFit/>
          </a:bodyPr>
          <a:lstStyle/>
          <a:p>
            <a:r>
              <a:rPr lang="en-US" sz="2000" dirty="0" smtClean="0"/>
              <a:t>Block 1</a:t>
            </a:r>
            <a:endParaRPr lang="en-US" sz="2000" dirty="0"/>
          </a:p>
        </p:txBody>
      </p:sp>
      <p:sp>
        <p:nvSpPr>
          <p:cNvPr id="10" name="TextBox 9"/>
          <p:cNvSpPr txBox="1"/>
          <p:nvPr/>
        </p:nvSpPr>
        <p:spPr>
          <a:xfrm>
            <a:off x="6365488" y="6457890"/>
            <a:ext cx="1143000" cy="400110"/>
          </a:xfrm>
          <a:prstGeom prst="rect">
            <a:avLst/>
          </a:prstGeom>
          <a:noFill/>
        </p:spPr>
        <p:txBody>
          <a:bodyPr wrap="square" rtlCol="0">
            <a:spAutoFit/>
          </a:bodyPr>
          <a:lstStyle/>
          <a:p>
            <a:r>
              <a:rPr lang="en-US" sz="2000" dirty="0" smtClean="0"/>
              <a:t>Block 2</a:t>
            </a:r>
            <a:endParaRPr lang="en-US" sz="2000" dirty="0"/>
          </a:p>
        </p:txBody>
      </p:sp>
    </p:spTree>
    <p:extLst>
      <p:ext uri="{BB962C8B-B14F-4D97-AF65-F5344CB8AC3E}">
        <p14:creationId xmlns:p14="http://schemas.microsoft.com/office/powerpoint/2010/main" val="2217497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 CBC mode encryption</a:t>
            </a:r>
            <a:endParaRPr lang="en-US" dirty="0"/>
          </a:p>
        </p:txBody>
      </p:sp>
      <p:sp>
        <p:nvSpPr>
          <p:cNvPr id="3" name="Content Placeholder 2"/>
          <p:cNvSpPr>
            <a:spLocks noGrp="1"/>
          </p:cNvSpPr>
          <p:nvPr>
            <p:ph idx="1"/>
          </p:nvPr>
        </p:nvSpPr>
        <p:spPr/>
        <p:txBody>
          <a:bodyPr/>
          <a:lstStyle/>
          <a:p>
            <a:r>
              <a:rPr lang="en-US" dirty="0" smtClean="0"/>
              <a:t>Now that we’ve looked at padding, let’s look at how the blocks fit together</a:t>
            </a:r>
          </a:p>
          <a:p>
            <a:r>
              <a:rPr lang="en-US" dirty="0" smtClean="0"/>
              <a:t>We already talked about electronic codebook (ECB) and cipher-block chaining (CBC)</a:t>
            </a:r>
          </a:p>
          <a:p>
            <a:r>
              <a:rPr lang="en-US" dirty="0" smtClean="0"/>
              <a:t>The “padding oracle attack” is actually an attack against CBC</a:t>
            </a:r>
          </a:p>
          <a:p>
            <a:r>
              <a:rPr lang="en-US" dirty="0" smtClean="0"/>
              <a:t>Let’s see why…</a:t>
            </a:r>
            <a:endParaRPr lang="en-US" dirty="0"/>
          </a:p>
        </p:txBody>
      </p:sp>
    </p:spTree>
    <p:extLst>
      <p:ext uri="{BB962C8B-B14F-4D97-AF65-F5344CB8AC3E}">
        <p14:creationId xmlns:p14="http://schemas.microsoft.com/office/powerpoint/2010/main" val="33753920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7527836"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normAutofit/>
          </a:bodyPr>
          <a:lstStyle/>
          <a:p>
            <a:r>
              <a:rPr lang="en-US" dirty="0" smtClean="0"/>
              <a:t>Padding oracles: CBC mode encryption</a:t>
            </a:r>
            <a:endParaRPr lang="en-US" dirty="0"/>
          </a:p>
        </p:txBody>
      </p:sp>
      <p:sp>
        <p:nvSpPr>
          <p:cNvPr id="3" name="Content Placeholder 2"/>
          <p:cNvSpPr>
            <a:spLocks noGrp="1"/>
          </p:cNvSpPr>
          <p:nvPr>
            <p:ph idx="1"/>
          </p:nvPr>
        </p:nvSpPr>
        <p:spPr>
          <a:xfrm>
            <a:off x="457199" y="1219200"/>
            <a:ext cx="7772401" cy="5410200"/>
          </a:xfrm>
        </p:spPr>
        <p:txBody>
          <a:bodyPr>
            <a:noAutofit/>
          </a:bodyPr>
          <a:lstStyle/>
          <a:p>
            <a:endParaRPr lang="en-US" sz="2400" dirty="0" smtClean="0"/>
          </a:p>
          <a:p>
            <a:endParaRPr lang="en-US" sz="2400" dirty="0"/>
          </a:p>
          <a:p>
            <a:endParaRPr lang="en-US" sz="2400" dirty="0" smtClean="0"/>
          </a:p>
          <a:p>
            <a:endParaRPr lang="en-US" sz="2400" dirty="0"/>
          </a:p>
          <a:p>
            <a:pPr marL="0" indent="0">
              <a:buNone/>
            </a:pPr>
            <a:endParaRPr lang="en-US" sz="2400" dirty="0" smtClean="0"/>
          </a:p>
          <a:p>
            <a:endParaRPr lang="en-US" sz="2400" dirty="0" smtClean="0"/>
          </a:p>
          <a:p>
            <a:endParaRPr lang="en-US" sz="2400" dirty="0" smtClean="0"/>
          </a:p>
          <a:p>
            <a:r>
              <a:rPr lang="en-US" sz="2800" dirty="0" smtClean="0"/>
              <a:t>For any given block of plaintext, </a:t>
            </a:r>
            <a:r>
              <a:rPr lang="en-US" sz="2800" b="1" dirty="0" err="1" smtClean="0">
                <a:solidFill>
                  <a:srgbClr val="C00000"/>
                </a:solidFill>
              </a:rPr>
              <a:t>P</a:t>
            </a:r>
            <a:r>
              <a:rPr lang="en-US" sz="2800" b="1" baseline="-25000" dirty="0" err="1">
                <a:solidFill>
                  <a:srgbClr val="C00000"/>
                </a:solidFill>
              </a:rPr>
              <a:t>n</a:t>
            </a:r>
            <a:r>
              <a:rPr lang="en-US" sz="2800" dirty="0" smtClean="0"/>
              <a:t>, the corresponding </a:t>
            </a:r>
            <a:r>
              <a:rPr lang="en-US" sz="2800" dirty="0" err="1" smtClean="0"/>
              <a:t>ciphertext</a:t>
            </a:r>
            <a:r>
              <a:rPr lang="en-US" sz="2800" dirty="0" smtClean="0"/>
              <a:t>, </a:t>
            </a:r>
            <a:r>
              <a:rPr lang="en-US" sz="2800" b="1" dirty="0" err="1" smtClean="0">
                <a:solidFill>
                  <a:srgbClr val="C00000"/>
                </a:solidFill>
              </a:rPr>
              <a:t>C</a:t>
            </a:r>
            <a:r>
              <a:rPr lang="en-US" sz="2800" b="1" baseline="-25000" dirty="0" err="1">
                <a:solidFill>
                  <a:srgbClr val="C00000"/>
                </a:solidFill>
              </a:rPr>
              <a:t>n</a:t>
            </a:r>
            <a:r>
              <a:rPr lang="en-US" sz="2800" dirty="0" smtClean="0"/>
              <a:t>, can be calculated as:</a:t>
            </a:r>
          </a:p>
          <a:p>
            <a:endParaRPr lang="en-US" sz="2800" dirty="0" smtClean="0"/>
          </a:p>
          <a:p>
            <a:r>
              <a:rPr lang="en-US" sz="2800" dirty="0" smtClean="0"/>
              <a:t>In </a:t>
            </a:r>
            <a:r>
              <a:rPr lang="en-US" sz="2800" dirty="0" smtClean="0"/>
              <a:t>other words, you XOR the plaintext with the previous </a:t>
            </a:r>
            <a:r>
              <a:rPr lang="en-US" sz="2800" dirty="0" err="1" smtClean="0"/>
              <a:t>ciphertext</a:t>
            </a:r>
            <a:r>
              <a:rPr lang="en-US" sz="2800" dirty="0" smtClean="0"/>
              <a:t>, then encrypt it</a:t>
            </a:r>
            <a:endParaRPr lang="en-US" sz="2800" dirty="0"/>
          </a:p>
        </p:txBody>
      </p:sp>
      <p:sp>
        <p:nvSpPr>
          <p:cNvPr id="5" name="TextBox 4"/>
          <p:cNvSpPr txBox="1"/>
          <p:nvPr/>
        </p:nvSpPr>
        <p:spPr>
          <a:xfrm>
            <a:off x="1143000" y="5263374"/>
            <a:ext cx="25146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400" b="1" dirty="0" err="1">
                <a:solidFill>
                  <a:srgbClr val="C00000"/>
                </a:solidFill>
              </a:rPr>
              <a:t>C</a:t>
            </a:r>
            <a:r>
              <a:rPr lang="en-US" sz="2400" b="1" baseline="-25000" dirty="0" err="1">
                <a:solidFill>
                  <a:srgbClr val="C00000"/>
                </a:solidFill>
              </a:rPr>
              <a:t>n</a:t>
            </a:r>
            <a:r>
              <a:rPr lang="en-US" sz="2400" b="1" dirty="0">
                <a:solidFill>
                  <a:srgbClr val="C00000"/>
                </a:solidFill>
              </a:rPr>
              <a:t> = E(</a:t>
            </a:r>
            <a:r>
              <a:rPr lang="en-US" sz="2400" b="1" dirty="0" err="1">
                <a:solidFill>
                  <a:srgbClr val="C00000"/>
                </a:solidFill>
              </a:rPr>
              <a:t>P</a:t>
            </a:r>
            <a:r>
              <a:rPr lang="en-US" sz="2400" b="1" baseline="-25000" dirty="0" err="1">
                <a:solidFill>
                  <a:srgbClr val="C00000"/>
                </a:solidFill>
              </a:rPr>
              <a:t>n</a:t>
            </a:r>
            <a:r>
              <a:rPr lang="en-US" sz="2400" b="1" dirty="0">
                <a:solidFill>
                  <a:srgbClr val="C00000"/>
                </a:solidFill>
              </a:rPr>
              <a:t> ⊕ C</a:t>
            </a:r>
            <a:r>
              <a:rPr lang="en-US" sz="2400" b="1" baseline="-25000" dirty="0">
                <a:solidFill>
                  <a:srgbClr val="C00000"/>
                </a:solidFill>
              </a:rPr>
              <a:t>n-1</a:t>
            </a:r>
            <a:r>
              <a:rPr lang="en-US" sz="2400" b="1" dirty="0" smtClean="0">
                <a:solidFill>
                  <a:srgbClr val="C00000"/>
                </a:solidFill>
              </a:rPr>
              <a:t>)</a:t>
            </a:r>
            <a:endParaRPr lang="en-US" sz="2400" b="1" dirty="0">
              <a:solidFill>
                <a:srgbClr val="C00000"/>
              </a:solidFill>
            </a:endParaRPr>
          </a:p>
        </p:txBody>
      </p:sp>
    </p:spTree>
    <p:extLst>
      <p:ext uri="{BB962C8B-B14F-4D97-AF65-F5344CB8AC3E}">
        <p14:creationId xmlns:p14="http://schemas.microsoft.com/office/powerpoint/2010/main" val="37337479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 CBC mode decryption</a:t>
            </a:r>
            <a:endParaRPr lang="en-US" dirty="0"/>
          </a:p>
        </p:txBody>
      </p:sp>
      <p:sp>
        <p:nvSpPr>
          <p:cNvPr id="5" name="Content Placeholder 4"/>
          <p:cNvSpPr>
            <a:spLocks noGrp="1"/>
          </p:cNvSpPr>
          <p:nvPr>
            <p:ph idx="1"/>
          </p:nvPr>
        </p:nvSpPr>
        <p:spPr/>
        <p:txBody>
          <a:bodyPr>
            <a:normAutofit/>
          </a:bodyPr>
          <a:lstStyle/>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800" dirty="0" smtClean="0"/>
              <a:t>For any given block of </a:t>
            </a:r>
            <a:r>
              <a:rPr lang="en-US" sz="2800" dirty="0" err="1" smtClean="0"/>
              <a:t>ciphertext</a:t>
            </a:r>
            <a:r>
              <a:rPr lang="en-US" sz="2800" dirty="0" smtClean="0"/>
              <a:t>, </a:t>
            </a:r>
            <a:r>
              <a:rPr lang="en-US" sz="2800" b="1" dirty="0" err="1" smtClean="0">
                <a:solidFill>
                  <a:srgbClr val="C00000"/>
                </a:solidFill>
              </a:rPr>
              <a:t>C</a:t>
            </a:r>
            <a:r>
              <a:rPr lang="en-US" sz="2800" b="1" baseline="-25000" dirty="0" err="1">
                <a:solidFill>
                  <a:srgbClr val="C00000"/>
                </a:solidFill>
              </a:rPr>
              <a:t>n</a:t>
            </a:r>
            <a:r>
              <a:rPr lang="en-US" sz="2800" dirty="0" smtClean="0"/>
              <a:t>, we can calculate the corresponding plaintext, </a:t>
            </a:r>
            <a:r>
              <a:rPr lang="en-US" sz="2800" b="1" dirty="0" err="1" smtClean="0">
                <a:solidFill>
                  <a:srgbClr val="C00000"/>
                </a:solidFill>
              </a:rPr>
              <a:t>P</a:t>
            </a:r>
            <a:r>
              <a:rPr lang="en-US" sz="2800" b="1" baseline="-25000" dirty="0" err="1">
                <a:solidFill>
                  <a:srgbClr val="C00000"/>
                </a:solidFill>
              </a:rPr>
              <a:t>n</a:t>
            </a:r>
            <a:r>
              <a:rPr lang="en-US" sz="2800" dirty="0" smtClean="0"/>
              <a:t>, as:</a:t>
            </a:r>
          </a:p>
          <a:p>
            <a:endParaRPr lang="en-US" sz="2800" dirty="0" smtClean="0"/>
          </a:p>
          <a:p>
            <a:r>
              <a:rPr lang="en-US" sz="2800" dirty="0" smtClean="0"/>
              <a:t>In </a:t>
            </a:r>
            <a:r>
              <a:rPr lang="en-US" sz="2800" dirty="0" smtClean="0"/>
              <a:t>other words, the </a:t>
            </a:r>
            <a:r>
              <a:rPr lang="en-US" sz="2800" dirty="0" err="1" smtClean="0"/>
              <a:t>ciphertext</a:t>
            </a:r>
            <a:r>
              <a:rPr lang="en-US" sz="2800" dirty="0" smtClean="0"/>
              <a:t> is decrypted, then </a:t>
            </a:r>
            <a:r>
              <a:rPr lang="en-US" sz="2800" dirty="0" err="1" smtClean="0"/>
              <a:t>XORed</a:t>
            </a:r>
            <a:r>
              <a:rPr lang="en-US" sz="2800" dirty="0" smtClean="0"/>
              <a:t> with the previous </a:t>
            </a:r>
            <a:r>
              <a:rPr lang="en-US" sz="2800" dirty="0" err="1" smtClean="0"/>
              <a:t>ciphertext</a:t>
            </a:r>
            <a:endParaRPr lang="en-US" sz="2800" dirty="0" smtClean="0"/>
          </a:p>
          <a:p>
            <a:pPr marL="457200" lvl="1" indent="0">
              <a:buNone/>
            </a:pPr>
            <a:endParaRPr lang="en-US" sz="2000" baseline="-25000" dirty="0" smtClean="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208" y="1221990"/>
            <a:ext cx="7614392" cy="2816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1219200" y="4953000"/>
            <a:ext cx="22860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400" b="1" dirty="0" err="1">
                <a:solidFill>
                  <a:srgbClr val="C00000"/>
                </a:solidFill>
              </a:rPr>
              <a:t>P</a:t>
            </a:r>
            <a:r>
              <a:rPr lang="en-US" sz="2400" b="1" baseline="-25000" dirty="0" err="1">
                <a:solidFill>
                  <a:srgbClr val="C00000"/>
                </a:solidFill>
              </a:rPr>
              <a:t>n</a:t>
            </a:r>
            <a:r>
              <a:rPr lang="en-US" sz="2400" b="1" dirty="0">
                <a:solidFill>
                  <a:srgbClr val="C00000"/>
                </a:solidFill>
              </a:rPr>
              <a:t> = D(</a:t>
            </a:r>
            <a:r>
              <a:rPr lang="en-US" sz="2400" b="1" dirty="0" err="1">
                <a:solidFill>
                  <a:srgbClr val="C00000"/>
                </a:solidFill>
              </a:rPr>
              <a:t>C</a:t>
            </a:r>
            <a:r>
              <a:rPr lang="en-US" sz="2400" b="1" baseline="-25000" dirty="0" err="1">
                <a:solidFill>
                  <a:srgbClr val="C00000"/>
                </a:solidFill>
              </a:rPr>
              <a:t>n</a:t>
            </a:r>
            <a:r>
              <a:rPr lang="en-US" sz="2400" b="1" dirty="0">
                <a:solidFill>
                  <a:srgbClr val="C00000"/>
                </a:solidFill>
              </a:rPr>
              <a:t>) ⊕ </a:t>
            </a:r>
            <a:r>
              <a:rPr lang="en-US" sz="2400" b="1" dirty="0" smtClean="0">
                <a:solidFill>
                  <a:srgbClr val="C00000"/>
                </a:solidFill>
              </a:rPr>
              <a:t>C</a:t>
            </a:r>
            <a:r>
              <a:rPr lang="en-US" sz="2400" b="1" baseline="-25000" dirty="0" smtClean="0">
                <a:solidFill>
                  <a:srgbClr val="C00000"/>
                </a:solidFill>
              </a:rPr>
              <a:t>n-1</a:t>
            </a:r>
            <a:endParaRPr lang="en-US" sz="3200" b="1" dirty="0">
              <a:solidFill>
                <a:srgbClr val="C00000"/>
              </a:solidFill>
            </a:endParaRPr>
          </a:p>
        </p:txBody>
      </p:sp>
    </p:spTree>
    <p:extLst>
      <p:ext uri="{BB962C8B-B14F-4D97-AF65-F5344CB8AC3E}">
        <p14:creationId xmlns:p14="http://schemas.microsoft.com/office/powerpoint/2010/main" val="34968641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4360832"/>
            <a:ext cx="45720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a:solidFill>
                  <a:schemeClr val="accent2">
                    <a:lumMod val="75000"/>
                  </a:schemeClr>
                </a:solidFill>
              </a:rPr>
              <a:t>(</a:t>
            </a:r>
            <a:r>
              <a:rPr lang="en-US" sz="2800" b="1" dirty="0">
                <a:solidFill>
                  <a:schemeClr val="accent3">
                    <a:lumMod val="75000"/>
                  </a:schemeClr>
                </a:solidFill>
              </a:rPr>
              <a:t>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r>
              <a:rPr lang="en-US" sz="2800" b="1" dirty="0">
                <a:solidFill>
                  <a:srgbClr val="C00000"/>
                </a:solidFill>
              </a:rPr>
              <a:t>) ⊕ C</a:t>
            </a:r>
            <a:r>
              <a:rPr lang="en-US" sz="2800" b="1" baseline="-25000" dirty="0">
                <a:solidFill>
                  <a:srgbClr val="C00000"/>
                </a:solidFill>
              </a:rPr>
              <a:t>n-1</a:t>
            </a:r>
            <a:endParaRPr lang="en-US" sz="2800" b="1" dirty="0">
              <a:solidFill>
                <a:srgbClr val="C00000"/>
              </a:solidFill>
            </a:endParaRP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a:t>
            </a:r>
            <a:r>
              <a:rPr lang="en-US" sz="2800" dirty="0"/>
              <a:t> </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aseline="-25000" dirty="0">
                <a:solidFill>
                  <a:schemeClr val="accent3">
                    <a:lumMod val="75000"/>
                  </a:schemeClr>
                </a:solidFill>
              </a:rPr>
              <a:t> </a:t>
            </a:r>
            <a:r>
              <a:rPr lang="en-US" sz="2800" b="1" dirty="0">
                <a:solidFill>
                  <a:srgbClr val="C00000"/>
                </a:solidFill>
              </a:rPr>
              <a:t>⊕ C</a:t>
            </a:r>
            <a:r>
              <a:rPr lang="en-US" sz="2800" b="1" baseline="-25000" dirty="0">
                <a:solidFill>
                  <a:srgbClr val="C00000"/>
                </a:solidFill>
              </a:rPr>
              <a:t>n-1</a:t>
            </a: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a:t>
            </a:r>
            <a:r>
              <a:rPr lang="en-US" sz="2800" dirty="0"/>
              <a:t> </a:t>
            </a:r>
            <a:r>
              <a:rPr lang="en-US" sz="2800" b="1" dirty="0" err="1" smtClean="0">
                <a:solidFill>
                  <a:schemeClr val="accent3">
                    <a:lumMod val="75000"/>
                  </a:schemeClr>
                </a:solidFill>
              </a:rPr>
              <a:t>P</a:t>
            </a:r>
            <a:r>
              <a:rPr lang="en-US" sz="2800" b="1" baseline="-25000" dirty="0" err="1" smtClean="0">
                <a:solidFill>
                  <a:schemeClr val="accent3">
                    <a:lumMod val="75000"/>
                  </a:schemeClr>
                </a:solidFill>
              </a:rPr>
              <a:t>n</a:t>
            </a:r>
            <a:endParaRPr lang="en-US" sz="2800" b="1" baseline="-25000" dirty="0">
              <a:solidFill>
                <a:schemeClr val="accent3">
                  <a:lumMod val="75000"/>
                </a:schemeClr>
              </a:solidFill>
            </a:endParaRPr>
          </a:p>
        </p:txBody>
      </p:sp>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So, we have two formulas:</a:t>
            </a:r>
          </a:p>
          <a:p>
            <a:endParaRPr lang="en-US" dirty="0" smtClean="0"/>
          </a:p>
          <a:p>
            <a:endParaRPr lang="en-US" dirty="0"/>
          </a:p>
          <a:p>
            <a:r>
              <a:rPr lang="en-US" dirty="0" smtClean="0"/>
              <a:t>We </a:t>
            </a:r>
            <a:r>
              <a:rPr lang="en-US" dirty="0" smtClean="0"/>
              <a:t>can verify these make sense by encrypting and decrypting a block</a:t>
            </a:r>
            <a:r>
              <a:rPr lang="en-US" dirty="0" smtClean="0"/>
              <a:t>:</a:t>
            </a:r>
            <a:endParaRPr lang="en-US" dirty="0" smtClean="0"/>
          </a:p>
        </p:txBody>
      </p:sp>
      <p:sp>
        <p:nvSpPr>
          <p:cNvPr id="4" name="TextBox 3"/>
          <p:cNvSpPr txBox="1"/>
          <p:nvPr/>
        </p:nvSpPr>
        <p:spPr>
          <a:xfrm>
            <a:off x="4687229" y="4486838"/>
            <a:ext cx="27432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Decrypt the encrypted data</a:t>
            </a:r>
            <a:endParaRPr lang="en-US" dirty="0"/>
          </a:p>
        </p:txBody>
      </p:sp>
      <p:sp>
        <p:nvSpPr>
          <p:cNvPr id="5" name="TextBox 4"/>
          <p:cNvSpPr txBox="1"/>
          <p:nvPr/>
        </p:nvSpPr>
        <p:spPr>
          <a:xfrm>
            <a:off x="3849029" y="5053329"/>
            <a:ext cx="22098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Two XORs cancel out</a:t>
            </a:r>
            <a:endParaRPr lang="en-US" dirty="0"/>
          </a:p>
        </p:txBody>
      </p:sp>
      <p:sp>
        <p:nvSpPr>
          <p:cNvPr id="6" name="TextBox 5"/>
          <p:cNvSpPr txBox="1"/>
          <p:nvPr/>
        </p:nvSpPr>
        <p:spPr>
          <a:xfrm>
            <a:off x="1939383" y="5561161"/>
            <a:ext cx="9906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Success!</a:t>
            </a:r>
            <a:endParaRPr lang="en-US" dirty="0"/>
          </a:p>
        </p:txBody>
      </p:sp>
      <p:sp>
        <p:nvSpPr>
          <p:cNvPr id="7" name="TextBox 6"/>
          <p:cNvSpPr txBox="1"/>
          <p:nvPr/>
        </p:nvSpPr>
        <p:spPr>
          <a:xfrm>
            <a:off x="152400" y="2057400"/>
            <a:ext cx="3581400"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chemeClr val="accent3">
                    <a:lumMod val="75000"/>
                  </a:schemeClr>
                </a:solidFill>
              </a:rPr>
              <a:t>C</a:t>
            </a:r>
            <a:r>
              <a:rPr lang="en-US" sz="2800" b="1" baseline="-25000" dirty="0" err="1">
                <a:solidFill>
                  <a:schemeClr val="accent3">
                    <a:lumMod val="75000"/>
                  </a:schemeClr>
                </a:solidFill>
              </a:rPr>
              <a:t>n</a:t>
            </a:r>
            <a:r>
              <a:rPr lang="en-US" sz="2800" b="1" dirty="0">
                <a:solidFill>
                  <a:schemeClr val="accent3">
                    <a:lumMod val="75000"/>
                  </a:schemeClr>
                </a:solidFill>
              </a:rPr>
              <a:t> = 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err="1">
                <a:solidFill>
                  <a:srgbClr val="C00000"/>
                </a:solidFill>
              </a:rPr>
              <a:t>C</a:t>
            </a:r>
            <a:r>
              <a:rPr lang="en-US" sz="2800" b="1" baseline="-25000" dirty="0" err="1">
                <a:solidFill>
                  <a:srgbClr val="C00000"/>
                </a:solidFill>
              </a:rPr>
              <a:t>n</a:t>
            </a:r>
            <a:r>
              <a:rPr lang="en-US" sz="2800" b="1" dirty="0">
                <a:solidFill>
                  <a:srgbClr val="C00000"/>
                </a:solidFill>
              </a:rPr>
              <a:t>) ⊕ </a:t>
            </a:r>
            <a:r>
              <a:rPr lang="en-US" sz="2800" b="1" dirty="0" smtClean="0">
                <a:solidFill>
                  <a:srgbClr val="C00000"/>
                </a:solidFill>
              </a:rPr>
              <a:t>C</a:t>
            </a:r>
            <a:r>
              <a:rPr lang="en-US" sz="2800" b="1" baseline="-25000" dirty="0" smtClean="0">
                <a:solidFill>
                  <a:srgbClr val="C00000"/>
                </a:solidFill>
              </a:rPr>
              <a:t>n-1</a:t>
            </a:r>
            <a:endParaRPr lang="en-US" sz="2800" b="1" dirty="0">
              <a:solidFill>
                <a:srgbClr val="C00000"/>
              </a:solidFill>
            </a:endParaRPr>
          </a:p>
        </p:txBody>
      </p:sp>
    </p:spTree>
    <p:extLst>
      <p:ext uri="{BB962C8B-B14F-4D97-AF65-F5344CB8AC3E}">
        <p14:creationId xmlns:p14="http://schemas.microsoft.com/office/powerpoint/2010/main" val="30548622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Encryption steps…</a:t>
            </a:r>
            <a:endParaRPr lang="en-US" dirty="0"/>
          </a:p>
        </p:txBody>
      </p:sp>
      <p:sp>
        <p:nvSpPr>
          <p:cNvPr id="4" name="TextBox 3"/>
          <p:cNvSpPr txBox="1"/>
          <p:nvPr/>
        </p:nvSpPr>
        <p:spPr>
          <a:xfrm>
            <a:off x="1867365" y="3441956"/>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Add padding</a:t>
            </a:r>
            <a:endParaRPr lang="en-US" dirty="0"/>
          </a:p>
        </p:txBody>
      </p:sp>
      <p:sp>
        <p:nvSpPr>
          <p:cNvPr id="6" name="TextBox 5"/>
          <p:cNvSpPr txBox="1"/>
          <p:nvPr/>
        </p:nvSpPr>
        <p:spPr>
          <a:xfrm>
            <a:off x="1878516" y="4384751"/>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Encrypt each block</a:t>
            </a:r>
            <a:endParaRPr lang="en-US" dirty="0"/>
          </a:p>
        </p:txBody>
      </p:sp>
      <p:sp>
        <p:nvSpPr>
          <p:cNvPr id="7" name="TextBox 6"/>
          <p:cNvSpPr txBox="1"/>
          <p:nvPr/>
        </p:nvSpPr>
        <p:spPr>
          <a:xfrm>
            <a:off x="1878516" y="5332605"/>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Send</a:t>
            </a:r>
            <a:endParaRPr lang="en-US" dirty="0"/>
          </a:p>
        </p:txBody>
      </p:sp>
      <p:sp>
        <p:nvSpPr>
          <p:cNvPr id="8" name="TextBox 7"/>
          <p:cNvSpPr txBox="1"/>
          <p:nvPr/>
        </p:nvSpPr>
        <p:spPr>
          <a:xfrm>
            <a:off x="4936738" y="3441956"/>
            <a:ext cx="2536902" cy="369332"/>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Remove/verify padding</a:t>
            </a:r>
            <a:endParaRPr lang="en-US" dirty="0"/>
          </a:p>
        </p:txBody>
      </p:sp>
      <p:sp>
        <p:nvSpPr>
          <p:cNvPr id="9" name="TextBox 8"/>
          <p:cNvSpPr txBox="1"/>
          <p:nvPr/>
        </p:nvSpPr>
        <p:spPr>
          <a:xfrm>
            <a:off x="5187640" y="4384751"/>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Decrypt each block</a:t>
            </a:r>
            <a:endParaRPr lang="en-US" dirty="0"/>
          </a:p>
        </p:txBody>
      </p:sp>
      <p:sp>
        <p:nvSpPr>
          <p:cNvPr id="10" name="TextBox 9"/>
          <p:cNvSpPr txBox="1"/>
          <p:nvPr/>
        </p:nvSpPr>
        <p:spPr>
          <a:xfrm>
            <a:off x="5187640" y="5332605"/>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Receive</a:t>
            </a:r>
            <a:endParaRPr lang="en-US" dirty="0"/>
          </a:p>
        </p:txBody>
      </p:sp>
      <p:cxnSp>
        <p:nvCxnSpPr>
          <p:cNvPr id="11" name="Straight Arrow Connector 10"/>
          <p:cNvCxnSpPr>
            <a:stCxn id="4" idx="2"/>
            <a:endCxn id="6" idx="0"/>
          </p:cNvCxnSpPr>
          <p:nvPr/>
        </p:nvCxnSpPr>
        <p:spPr>
          <a:xfrm>
            <a:off x="2896065" y="3811288"/>
            <a:ext cx="11151" cy="573463"/>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901640" y="4759142"/>
            <a:ext cx="11151" cy="573463"/>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2"/>
          </p:cNvCxnSpPr>
          <p:nvPr/>
        </p:nvCxnSpPr>
        <p:spPr>
          <a:xfrm flipH="1" flipV="1">
            <a:off x="6216340" y="4754083"/>
            <a:ext cx="11152" cy="567371"/>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194037" y="3817380"/>
            <a:ext cx="11152" cy="567371"/>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a:endCxn id="10" idx="1"/>
          </p:cNvCxnSpPr>
          <p:nvPr/>
        </p:nvCxnSpPr>
        <p:spPr>
          <a:xfrm>
            <a:off x="3935916" y="5517271"/>
            <a:ext cx="1251724"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241504" y="3070611"/>
            <a:ext cx="3320274" cy="358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61777" y="3070611"/>
            <a:ext cx="3309126" cy="358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241505" y="6271011"/>
            <a:ext cx="3317486" cy="381000"/>
          </a:xfrm>
          <a:prstGeom prst="rect">
            <a:avLst/>
          </a:prstGeom>
          <a:noFill/>
        </p:spPr>
        <p:txBody>
          <a:bodyPr wrap="square" rtlCol="0">
            <a:spAutoFit/>
          </a:bodyPr>
          <a:lstStyle/>
          <a:p>
            <a:pPr algn="ctr"/>
            <a:r>
              <a:rPr lang="en-US" dirty="0" smtClean="0"/>
              <a:t>Sender</a:t>
            </a:r>
            <a:endParaRPr lang="en-US" dirty="0"/>
          </a:p>
        </p:txBody>
      </p:sp>
      <p:sp>
        <p:nvSpPr>
          <p:cNvPr id="25" name="TextBox 24"/>
          <p:cNvSpPr txBox="1"/>
          <p:nvPr/>
        </p:nvSpPr>
        <p:spPr>
          <a:xfrm>
            <a:off x="4558991" y="6282679"/>
            <a:ext cx="3311912" cy="369332"/>
          </a:xfrm>
          <a:prstGeom prst="rect">
            <a:avLst/>
          </a:prstGeom>
          <a:noFill/>
        </p:spPr>
        <p:txBody>
          <a:bodyPr wrap="square" rtlCol="0">
            <a:spAutoFit/>
          </a:bodyPr>
          <a:lstStyle/>
          <a:p>
            <a:pPr algn="ctr"/>
            <a:r>
              <a:rPr lang="en-US" dirty="0" smtClean="0"/>
              <a:t>Receiver</a:t>
            </a:r>
            <a:endParaRPr lang="en-US" dirty="0"/>
          </a:p>
        </p:txBody>
      </p:sp>
      <p:sp>
        <p:nvSpPr>
          <p:cNvPr id="12" name="TextBox 11"/>
          <p:cNvSpPr txBox="1"/>
          <p:nvPr/>
        </p:nvSpPr>
        <p:spPr>
          <a:xfrm>
            <a:off x="8077200" y="3172995"/>
            <a:ext cx="1066800" cy="830997"/>
          </a:xfrm>
          <a:prstGeom prst="rect">
            <a:avLst/>
          </a:prstGeom>
          <a:noFill/>
        </p:spPr>
        <p:txBody>
          <a:bodyPr wrap="square" rtlCol="0">
            <a:spAutoFit/>
          </a:bodyPr>
          <a:lstStyle/>
          <a:p>
            <a:r>
              <a:rPr lang="en-US" sz="1600" dirty="0" smtClean="0"/>
              <a:t>This is the dangerous part</a:t>
            </a:r>
            <a:endParaRPr lang="en-US" sz="1600" dirty="0"/>
          </a:p>
        </p:txBody>
      </p:sp>
      <p:cxnSp>
        <p:nvCxnSpPr>
          <p:cNvPr id="16" name="Straight Arrow Connector 15"/>
          <p:cNvCxnSpPr>
            <a:stCxn id="12" idx="1"/>
            <a:endCxn id="8" idx="3"/>
          </p:cNvCxnSpPr>
          <p:nvPr/>
        </p:nvCxnSpPr>
        <p:spPr>
          <a:xfrm flipH="1">
            <a:off x="7473640" y="3588494"/>
            <a:ext cx="603560" cy="38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867365" y="2391740"/>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Plaintext (P)</a:t>
            </a:r>
            <a:endParaRPr lang="en-US" dirty="0"/>
          </a:p>
        </p:txBody>
      </p:sp>
      <p:sp>
        <p:nvSpPr>
          <p:cNvPr id="35" name="TextBox 34"/>
          <p:cNvSpPr txBox="1"/>
          <p:nvPr/>
        </p:nvSpPr>
        <p:spPr>
          <a:xfrm>
            <a:off x="5163479" y="2359474"/>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Decrypted (P')</a:t>
            </a:r>
            <a:endParaRPr lang="en-US" dirty="0"/>
          </a:p>
        </p:txBody>
      </p:sp>
      <p:cxnSp>
        <p:nvCxnSpPr>
          <p:cNvPr id="36" name="Straight Arrow Connector 35"/>
          <p:cNvCxnSpPr>
            <a:stCxn id="32" idx="2"/>
            <a:endCxn id="4" idx="0"/>
          </p:cNvCxnSpPr>
          <p:nvPr/>
        </p:nvCxnSpPr>
        <p:spPr>
          <a:xfrm>
            <a:off x="2896065" y="2761072"/>
            <a:ext cx="0" cy="680884"/>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0"/>
            <a:endCxn id="35" idx="2"/>
          </p:cNvCxnSpPr>
          <p:nvPr/>
        </p:nvCxnSpPr>
        <p:spPr>
          <a:xfrm flipH="1" flipV="1">
            <a:off x="6192179" y="2728806"/>
            <a:ext cx="13010" cy="71315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9418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Let's start with how this is "supposed" to work</a:t>
            </a:r>
          </a:p>
          <a:p>
            <a:pPr lvl="1"/>
            <a:r>
              <a:rPr lang="en-US" dirty="0" smtClean="0"/>
              <a:t>Example string: "Hello World"</a:t>
            </a:r>
          </a:p>
          <a:p>
            <a:pPr lvl="1"/>
            <a:r>
              <a:rPr lang="en-US" b="1" dirty="0" smtClean="0">
                <a:solidFill>
                  <a:srgbClr val="C00000"/>
                </a:solidFill>
              </a:rPr>
              <a:t>P</a:t>
            </a:r>
            <a:r>
              <a:rPr lang="en-US" dirty="0" smtClean="0"/>
              <a:t> = "Hello World"</a:t>
            </a:r>
          </a:p>
        </p:txBody>
      </p:sp>
      <p:sp>
        <p:nvSpPr>
          <p:cNvPr id="4" name="TextBox 3"/>
          <p:cNvSpPr txBox="1"/>
          <p:nvPr/>
        </p:nvSpPr>
        <p:spPr>
          <a:xfrm>
            <a:off x="6567309" y="468299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sp>
        <p:nvSpPr>
          <p:cNvPr id="5" name="TextBox 4"/>
          <p:cNvSpPr txBox="1"/>
          <p:nvPr/>
        </p:nvSpPr>
        <p:spPr>
          <a:xfrm>
            <a:off x="655987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0" name="Straight Arrow Connector 9"/>
          <p:cNvCxnSpPr>
            <a:stCxn id="4" idx="2"/>
            <a:endCxn id="5" idx="0"/>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a:endCxn id="7" idx="2"/>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40" name="TextBox 39"/>
          <p:cNvSpPr txBox="1"/>
          <p:nvPr/>
        </p:nvSpPr>
        <p:spPr>
          <a:xfrm>
            <a:off x="6571026" y="3977269"/>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sp>
        <p:nvSpPr>
          <p:cNvPr id="41" name="TextBox 40"/>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cxnSp>
        <p:nvCxnSpPr>
          <p:cNvPr id="42" name="Straight Arrow Connector 41"/>
          <p:cNvCxnSpPr>
            <a:stCxn id="40" idx="2"/>
            <a:endCxn id="4"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0"/>
            <a:endCxn id="41" idx="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7172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Adding padding</a:t>
            </a:r>
          </a:p>
          <a:p>
            <a:pPr lvl="1"/>
            <a:r>
              <a:rPr lang="en-US" dirty="0" smtClean="0"/>
              <a:t>"Hello World" is 11 characters</a:t>
            </a:r>
          </a:p>
          <a:p>
            <a:pPr lvl="1"/>
            <a:r>
              <a:rPr lang="en-US" dirty="0" smtClean="0"/>
              <a:t>With a </a:t>
            </a:r>
            <a:r>
              <a:rPr lang="en-US" dirty="0" err="1" smtClean="0"/>
              <a:t>blocksize</a:t>
            </a:r>
            <a:r>
              <a:rPr lang="en-US" dirty="0" smtClean="0"/>
              <a:t> of 8, that means we have one full block ("Hello </a:t>
            </a:r>
            <a:r>
              <a:rPr lang="en-US" dirty="0" err="1" smtClean="0"/>
              <a:t>Wo</a:t>
            </a:r>
            <a:r>
              <a:rPr lang="en-US" dirty="0" smtClean="0"/>
              <a:t>"), and one block of 3 characters ("</a:t>
            </a:r>
            <a:r>
              <a:rPr lang="en-US" dirty="0" err="1" smtClean="0"/>
              <a:t>rld</a:t>
            </a:r>
            <a:r>
              <a:rPr lang="en-US" dirty="0" smtClean="0"/>
              <a:t>")</a:t>
            </a:r>
          </a:p>
          <a:p>
            <a:pPr lvl="1"/>
            <a:r>
              <a:rPr lang="en-US" dirty="0" smtClean="0"/>
              <a:t>Therefore, we need 5 bytes of padding</a:t>
            </a:r>
          </a:p>
        </p:txBody>
      </p:sp>
      <p:sp>
        <p:nvSpPr>
          <p:cNvPr id="4" name="TextBox 3"/>
          <p:cNvSpPr txBox="1"/>
          <p:nvPr/>
        </p:nvSpPr>
        <p:spPr>
          <a:xfrm>
            <a:off x="6567309" y="468299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sp>
        <p:nvSpPr>
          <p:cNvPr id="5" name="TextBox 4"/>
          <p:cNvSpPr txBox="1"/>
          <p:nvPr/>
        </p:nvSpPr>
        <p:spPr>
          <a:xfrm>
            <a:off x="655987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0" name="Straight Arrow Connector 9"/>
          <p:cNvCxnSpPr>
            <a:stCxn id="4" idx="2"/>
            <a:endCxn id="5" idx="0"/>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a:endCxn id="7" idx="2"/>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40" name="TextBox 39"/>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sp>
        <p:nvSpPr>
          <p:cNvPr id="41" name="TextBox 40"/>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cxnSp>
        <p:nvCxnSpPr>
          <p:cNvPr id="42" name="Straight Arrow Connector 41"/>
          <p:cNvCxnSpPr>
            <a:stCxn id="40" idx="2"/>
            <a:endCxn id="4"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0"/>
            <a:endCxn id="41" idx="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79027" y="4179409"/>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dirty="0" smtClean="0"/>
              <a:t> = “Hello World”</a:t>
            </a:r>
            <a:endParaRPr lang="en-US" dirty="0"/>
          </a:p>
        </p:txBody>
      </p:sp>
      <p:sp>
        <p:nvSpPr>
          <p:cNvPr id="24" name="TextBox 23"/>
          <p:cNvSpPr txBox="1"/>
          <p:nvPr/>
        </p:nvSpPr>
        <p:spPr>
          <a:xfrm>
            <a:off x="1089567" y="5092468"/>
            <a:ext cx="2262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b="1" dirty="0" smtClean="0">
                <a:solidFill>
                  <a:srgbClr val="C00000"/>
                </a:solidFill>
              </a:rPr>
              <a:t> </a:t>
            </a:r>
            <a:r>
              <a:rPr lang="en-US" dirty="0" smtClean="0"/>
              <a:t>= “Hello </a:t>
            </a:r>
            <a:r>
              <a:rPr lang="en-US" dirty="0" err="1" smtClean="0"/>
              <a:t>Wo</a:t>
            </a:r>
            <a:r>
              <a:rPr lang="en-US" dirty="0" smtClean="0"/>
              <a:t>”</a:t>
            </a:r>
            <a:endParaRPr lang="en-US" dirty="0"/>
          </a:p>
        </p:txBody>
      </p:sp>
      <p:sp>
        <p:nvSpPr>
          <p:cNvPr id="25" name="TextBox 24"/>
          <p:cNvSpPr txBox="1"/>
          <p:nvPr/>
        </p:nvSpPr>
        <p:spPr>
          <a:xfrm>
            <a:off x="3337467" y="5092468"/>
            <a:ext cx="2247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a:t>
            </a:r>
            <a:endParaRPr lang="en-US" dirty="0"/>
          </a:p>
        </p:txBody>
      </p:sp>
      <p:sp>
        <p:nvSpPr>
          <p:cNvPr id="26" name="TextBox 25"/>
          <p:cNvSpPr txBox="1"/>
          <p:nvPr/>
        </p:nvSpPr>
        <p:spPr>
          <a:xfrm>
            <a:off x="1059827" y="6006868"/>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27" name="TextBox 26"/>
          <p:cNvSpPr txBox="1"/>
          <p:nvPr/>
        </p:nvSpPr>
        <p:spPr>
          <a:xfrm>
            <a:off x="3322595" y="6006868"/>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\5\5\5\5\5”</a:t>
            </a:r>
            <a:endParaRPr lang="en-US" dirty="0"/>
          </a:p>
        </p:txBody>
      </p:sp>
      <p:cxnSp>
        <p:nvCxnSpPr>
          <p:cNvPr id="28" name="Straight Arrow Connector 27"/>
          <p:cNvCxnSpPr>
            <a:stCxn id="23" idx="2"/>
            <a:endCxn id="24" idx="0"/>
          </p:cNvCxnSpPr>
          <p:nvPr/>
        </p:nvCxnSpPr>
        <p:spPr>
          <a:xfrm flipH="1">
            <a:off x="2220951" y="4548741"/>
            <a:ext cx="10867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5" idx="0"/>
          </p:cNvCxnSpPr>
          <p:nvPr/>
        </p:nvCxnSpPr>
        <p:spPr>
          <a:xfrm>
            <a:off x="3304941" y="4548741"/>
            <a:ext cx="11564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2"/>
            <a:endCxn id="26" idx="0"/>
          </p:cNvCxnSpPr>
          <p:nvPr/>
        </p:nvCxnSpPr>
        <p:spPr>
          <a:xfrm flipH="1">
            <a:off x="2198645" y="5461800"/>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2"/>
            <a:endCxn id="27" idx="0"/>
          </p:cNvCxnSpPr>
          <p:nvPr/>
        </p:nvCxnSpPr>
        <p:spPr>
          <a:xfrm flipH="1">
            <a:off x="4439111" y="5461800"/>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5667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b="1" dirty="0" smtClean="0">
                <a:solidFill>
                  <a:srgbClr val="C00000"/>
                </a:solidFill>
              </a:rPr>
              <a:t>P</a:t>
            </a:r>
            <a:r>
              <a:rPr lang="en-US" b="1" baseline="-25000" dirty="0" smtClean="0">
                <a:solidFill>
                  <a:srgbClr val="C00000"/>
                </a:solidFill>
              </a:rPr>
              <a:t>1</a:t>
            </a:r>
            <a:r>
              <a:rPr lang="en-US" dirty="0" smtClean="0"/>
              <a:t> is encrypted to become </a:t>
            </a:r>
            <a:r>
              <a:rPr lang="en-US" b="1" dirty="0" smtClean="0">
                <a:solidFill>
                  <a:srgbClr val="C00000"/>
                </a:solidFill>
              </a:rPr>
              <a:t>C</a:t>
            </a:r>
            <a:r>
              <a:rPr lang="en-US" b="1" baseline="-25000" dirty="0" smtClean="0">
                <a:solidFill>
                  <a:srgbClr val="C00000"/>
                </a:solidFill>
              </a:rPr>
              <a:t>1</a:t>
            </a:r>
          </a:p>
          <a:p>
            <a:r>
              <a:rPr lang="en-US" b="1" dirty="0" smtClean="0">
                <a:solidFill>
                  <a:srgbClr val="C00000"/>
                </a:solidFill>
              </a:rPr>
              <a:t>P</a:t>
            </a:r>
            <a:r>
              <a:rPr lang="en-US" b="1" baseline="-25000" dirty="0" smtClean="0">
                <a:solidFill>
                  <a:srgbClr val="C00000"/>
                </a:solidFill>
              </a:rPr>
              <a:t>2</a:t>
            </a:r>
            <a:r>
              <a:rPr lang="en-US" dirty="0" smtClean="0"/>
              <a:t> is encrypted, then </a:t>
            </a:r>
            <a:r>
              <a:rPr lang="en-US" dirty="0" err="1" smtClean="0"/>
              <a:t>XORed</a:t>
            </a:r>
            <a:r>
              <a:rPr lang="en-US" dirty="0" smtClean="0"/>
              <a:t> with </a:t>
            </a:r>
            <a:r>
              <a:rPr lang="en-US" b="1" dirty="0" smtClean="0">
                <a:solidFill>
                  <a:srgbClr val="C00000"/>
                </a:solidFill>
              </a:rPr>
              <a:t>C</a:t>
            </a:r>
            <a:r>
              <a:rPr lang="en-US" b="1" baseline="-25000" dirty="0" smtClean="0">
                <a:solidFill>
                  <a:srgbClr val="C00000"/>
                </a:solidFill>
              </a:rPr>
              <a:t>1</a:t>
            </a:r>
            <a:r>
              <a:rPr lang="en-US" dirty="0" smtClean="0"/>
              <a:t>, to become </a:t>
            </a:r>
            <a:r>
              <a:rPr lang="en-US" b="1" dirty="0" smtClean="0">
                <a:solidFill>
                  <a:srgbClr val="C00000"/>
                </a:solidFill>
              </a:rPr>
              <a:t>C</a:t>
            </a:r>
            <a:r>
              <a:rPr lang="en-US" b="1" baseline="-25000" dirty="0" smtClean="0">
                <a:solidFill>
                  <a:srgbClr val="C00000"/>
                </a:solidFill>
              </a:rPr>
              <a:t>2</a:t>
            </a:r>
            <a:r>
              <a:rPr lang="en-US" dirty="0" smtClean="0"/>
              <a:t>.</a:t>
            </a:r>
          </a:p>
          <a:p>
            <a:r>
              <a:rPr lang="en-US" b="1" dirty="0" smtClean="0">
                <a:solidFill>
                  <a:srgbClr val="C00000"/>
                </a:solidFill>
              </a:rPr>
              <a:t>C</a:t>
            </a:r>
            <a:r>
              <a:rPr lang="en-US" b="1" baseline="-25000" dirty="0" smtClean="0">
                <a:solidFill>
                  <a:srgbClr val="C00000"/>
                </a:solidFill>
              </a:rPr>
              <a:t>1</a:t>
            </a:r>
            <a:r>
              <a:rPr lang="en-US" dirty="0" smtClean="0"/>
              <a:t> and </a:t>
            </a:r>
            <a:r>
              <a:rPr lang="en-US" b="1" dirty="0" smtClean="0">
                <a:solidFill>
                  <a:srgbClr val="C00000"/>
                </a:solidFill>
              </a:rPr>
              <a:t>C</a:t>
            </a:r>
            <a:r>
              <a:rPr lang="en-US" b="1" baseline="-25000" dirty="0" smtClean="0">
                <a:solidFill>
                  <a:srgbClr val="C00000"/>
                </a:solidFill>
              </a:rPr>
              <a:t>2</a:t>
            </a:r>
            <a:r>
              <a:rPr lang="en-US" dirty="0" smtClean="0"/>
              <a:t> are combined to make </a:t>
            </a:r>
            <a:r>
              <a:rPr lang="en-US" b="1" dirty="0" smtClean="0">
                <a:solidFill>
                  <a:srgbClr val="C00000"/>
                </a:solidFill>
              </a:rPr>
              <a:t>C</a:t>
            </a:r>
            <a:r>
              <a:rPr lang="en-US" dirty="0" smtClean="0"/>
              <a:t>.</a:t>
            </a:r>
            <a:endParaRPr lang="en-US" dirty="0"/>
          </a:p>
        </p:txBody>
      </p:sp>
      <p:sp>
        <p:nvSpPr>
          <p:cNvPr id="5" name="TextBox 4"/>
          <p:cNvSpPr txBox="1"/>
          <p:nvPr/>
        </p:nvSpPr>
        <p:spPr>
          <a:xfrm>
            <a:off x="655987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3" name="TextBox 22"/>
          <p:cNvSpPr txBox="1"/>
          <p:nvPr/>
        </p:nvSpPr>
        <p:spPr>
          <a:xfrm>
            <a:off x="915103" y="3953259"/>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24" name="TextBox 23"/>
          <p:cNvSpPr txBox="1"/>
          <p:nvPr/>
        </p:nvSpPr>
        <p:spPr>
          <a:xfrm>
            <a:off x="3177871" y="3953259"/>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\5\5\5\5\5”</a:t>
            </a:r>
            <a:endParaRPr lang="en-US" dirty="0"/>
          </a:p>
        </p:txBody>
      </p:sp>
      <p:sp>
        <p:nvSpPr>
          <p:cNvPr id="25" name="TextBox 24"/>
          <p:cNvSpPr txBox="1"/>
          <p:nvPr/>
        </p:nvSpPr>
        <p:spPr>
          <a:xfrm>
            <a:off x="534103" y="4867659"/>
            <a:ext cx="26288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“8aec483e43027f22”</a:t>
            </a:r>
            <a:endParaRPr lang="en-US" dirty="0"/>
          </a:p>
        </p:txBody>
      </p:sp>
      <p:sp>
        <p:nvSpPr>
          <p:cNvPr id="26" name="TextBox 25"/>
          <p:cNvSpPr txBox="1"/>
          <p:nvPr/>
        </p:nvSpPr>
        <p:spPr>
          <a:xfrm>
            <a:off x="3148133" y="4867659"/>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a:t>287ca837fb65e219</a:t>
            </a:r>
            <a:r>
              <a:rPr lang="en-US" dirty="0" smtClean="0"/>
              <a:t>”</a:t>
            </a:r>
            <a:endParaRPr lang="en-US" dirty="0"/>
          </a:p>
        </p:txBody>
      </p:sp>
      <p:sp>
        <p:nvSpPr>
          <p:cNvPr id="27" name="TextBox 26"/>
          <p:cNvSpPr txBox="1"/>
          <p:nvPr/>
        </p:nvSpPr>
        <p:spPr>
          <a:xfrm>
            <a:off x="929969" y="5779683"/>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cxnSp>
        <p:nvCxnSpPr>
          <p:cNvPr id="28" name="Straight Arrow Connector 27"/>
          <p:cNvCxnSpPr/>
          <p:nvPr/>
        </p:nvCxnSpPr>
        <p:spPr>
          <a:xfrm flipH="1">
            <a:off x="2042308" y="4322591"/>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71618" y="4322591"/>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125364" y="5236991"/>
            <a:ext cx="1146254"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042308" y="5236991"/>
            <a:ext cx="108305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62329" y="4368540"/>
            <a:ext cx="636085" cy="369332"/>
          </a:xfrm>
          <a:prstGeom prst="rect">
            <a:avLst/>
          </a:prstGeom>
          <a:noFill/>
        </p:spPr>
        <p:txBody>
          <a:bodyPr wrap="square" rtlCol="0">
            <a:spAutoFit/>
          </a:bodyPr>
          <a:lstStyle/>
          <a:p>
            <a:r>
              <a:rPr lang="en-US" dirty="0"/>
              <a:t>⊕</a:t>
            </a:r>
          </a:p>
        </p:txBody>
      </p:sp>
      <p:cxnSp>
        <p:nvCxnSpPr>
          <p:cNvPr id="36" name="Elbow Connector 35"/>
          <p:cNvCxnSpPr/>
          <p:nvPr/>
        </p:nvCxnSpPr>
        <p:spPr>
          <a:xfrm flipV="1">
            <a:off x="2619615" y="4553206"/>
            <a:ext cx="1652003" cy="314453"/>
          </a:xfrm>
          <a:prstGeom prst="bentConnector3">
            <a:avLst>
              <a:gd name="adj1" fmla="val 1399"/>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216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lstStyle/>
          <a:p>
            <a:r>
              <a:rPr lang="en-US" dirty="0"/>
              <a:t>Another great talk: "If You're Typing The Letters A-E-S Into Your Code, You're Doing It </a:t>
            </a:r>
            <a:r>
              <a:rPr lang="en-US" dirty="0" smtClean="0"/>
              <a:t>Wrong"</a:t>
            </a:r>
            <a:endParaRPr lang="en-US" dirty="0"/>
          </a:p>
          <a:p>
            <a:pPr lvl="1"/>
            <a:r>
              <a:rPr lang="en-US" dirty="0" smtClean="0">
                <a:hlinkClick r:id="rId2"/>
              </a:rPr>
              <a:t>http</a:t>
            </a:r>
            <a:r>
              <a:rPr lang="en-US" dirty="0">
                <a:hlinkClick r:id="rId2"/>
              </a:rPr>
              <a:t>://www.cs.berkeley.edu/~</a:t>
            </a:r>
            <a:r>
              <a:rPr lang="en-US" dirty="0" smtClean="0">
                <a:hlinkClick r:id="rId2"/>
              </a:rPr>
              <a:t>daw/teaching/cs261-f12/misc/if.html</a:t>
            </a:r>
            <a:r>
              <a:rPr lang="en-US" dirty="0" smtClean="0"/>
              <a:t>	</a:t>
            </a:r>
          </a:p>
          <a:p>
            <a:pPr lvl="1"/>
            <a:r>
              <a:rPr lang="en-US" dirty="0" smtClean="0"/>
              <a:t>Hey look, it's </a:t>
            </a:r>
            <a:r>
              <a:rPr lang="en-US" dirty="0" err="1" smtClean="0"/>
              <a:t>berkeley</a:t>
            </a:r>
            <a:r>
              <a:rPr lang="en-US" dirty="0" smtClean="0"/>
              <a:t>!</a:t>
            </a:r>
          </a:p>
          <a:p>
            <a:pPr lvl="1"/>
            <a:r>
              <a:rPr lang="en-US" dirty="0" smtClean="0"/>
              <a:t>Same information, same conclusion, as both the previous post and this talk!</a:t>
            </a:r>
          </a:p>
          <a:p>
            <a:pPr lvl="1"/>
            <a:r>
              <a:rPr lang="en-US" dirty="0" smtClean="0"/>
              <a:t>A fun, interesting read! One of my first forays into crypto.</a:t>
            </a:r>
            <a:endParaRPr lang="en-US" dirty="0"/>
          </a:p>
        </p:txBody>
      </p:sp>
    </p:spTree>
    <p:extLst>
      <p:ext uri="{BB962C8B-B14F-4D97-AF65-F5344CB8AC3E}">
        <p14:creationId xmlns:p14="http://schemas.microsoft.com/office/powerpoint/2010/main" val="21492629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ciphertext</a:t>
            </a:r>
            <a:r>
              <a:rPr lang="en-US" dirty="0" smtClean="0"/>
              <a:t> – </a:t>
            </a:r>
            <a:r>
              <a:rPr lang="en-US" b="1" dirty="0" smtClean="0">
                <a:solidFill>
                  <a:srgbClr val="C00000"/>
                </a:solidFill>
              </a:rPr>
              <a:t>C</a:t>
            </a:r>
            <a:r>
              <a:rPr lang="en-US" dirty="0" smtClean="0"/>
              <a:t> – is transmitted to the (possibly malicious) user</a:t>
            </a:r>
          </a:p>
          <a:p>
            <a:r>
              <a:rPr lang="en-US" dirty="0" smtClean="0"/>
              <a:t>It's important to remember that while the user can store it and send it back to the server, the user </a:t>
            </a:r>
            <a:r>
              <a:rPr lang="en-US" b="1" i="1" dirty="0" smtClean="0"/>
              <a:t>cannot</a:t>
            </a:r>
            <a:r>
              <a:rPr lang="en-US" b="1" dirty="0" smtClean="0"/>
              <a:t> decrypt it</a:t>
            </a:r>
            <a:endParaRPr lang="en-US" b="1" dirty="0"/>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7" name="TextBox 26"/>
          <p:cNvSpPr txBox="1"/>
          <p:nvPr/>
        </p:nvSpPr>
        <p:spPr>
          <a:xfrm>
            <a:off x="1142999" y="4126061"/>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2"/>
            <a:endCxn id="35" idx="0"/>
          </p:cNvCxnSpPr>
          <p:nvPr/>
        </p:nvCxnSpPr>
        <p:spPr>
          <a:xfrm flipH="1">
            <a:off x="3405768" y="4495393"/>
            <a:ext cx="1" cy="60897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pic>
        <p:nvPicPr>
          <p:cNvPr id="35" name="Picture 34" title="as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4093" y="5104365"/>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1" name="Straight Arrow Connector 4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0334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At some point in the future, the user will return the encrypted data to the server</a:t>
            </a:r>
          </a:p>
          <a:p>
            <a:r>
              <a:rPr lang="en-US" dirty="0" smtClean="0"/>
              <a:t>This is where the attack and normal usage diverge, as we'll see</a:t>
            </a:r>
            <a:endParaRPr lang="en-US" dirty="0"/>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7" name="TextBox 26"/>
          <p:cNvSpPr txBox="1"/>
          <p:nvPr/>
        </p:nvSpPr>
        <p:spPr>
          <a:xfrm>
            <a:off x="1115122" y="6215540"/>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5" idx="2"/>
            <a:endCxn id="27" idx="0"/>
          </p:cNvCxnSpPr>
          <p:nvPr/>
        </p:nvCxnSpPr>
        <p:spPr>
          <a:xfrm>
            <a:off x="3377892" y="5567214"/>
            <a:ext cx="0" cy="648326"/>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pic>
        <p:nvPicPr>
          <p:cNvPr id="35" name="Picture 34" title="as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217" y="3954447"/>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Arrow Connector 3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6548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The server breaks </a:t>
            </a:r>
            <a:r>
              <a:rPr lang="en-US" b="1" dirty="0">
                <a:solidFill>
                  <a:srgbClr val="C00000"/>
                </a:solidFill>
              </a:rPr>
              <a:t>C'</a:t>
            </a:r>
            <a:r>
              <a:rPr lang="en-US" dirty="0"/>
              <a:t> </a:t>
            </a:r>
            <a:r>
              <a:rPr lang="en-US" dirty="0" smtClean="0"/>
              <a:t>back into </a:t>
            </a:r>
            <a:r>
              <a:rPr lang="en-US" b="1" dirty="0">
                <a:solidFill>
                  <a:srgbClr val="C00000"/>
                </a:solidFill>
              </a:rPr>
              <a:t>C'</a:t>
            </a:r>
            <a:r>
              <a:rPr lang="en-US" b="1" baseline="-25000" dirty="0">
                <a:solidFill>
                  <a:srgbClr val="C00000"/>
                </a:solidFill>
              </a:rPr>
              <a:t>1</a:t>
            </a:r>
            <a:r>
              <a:rPr lang="en-US" baseline="-25000" dirty="0"/>
              <a:t> </a:t>
            </a:r>
            <a:r>
              <a:rPr lang="en-US" dirty="0"/>
              <a:t>and </a:t>
            </a:r>
            <a:r>
              <a:rPr lang="en-US" b="1" dirty="0">
                <a:solidFill>
                  <a:srgbClr val="C00000"/>
                </a:solidFill>
              </a:rPr>
              <a:t>C'</a:t>
            </a:r>
            <a:r>
              <a:rPr lang="en-US" b="1" baseline="-25000" dirty="0">
                <a:solidFill>
                  <a:srgbClr val="C00000"/>
                </a:solidFill>
              </a:rPr>
              <a:t>2</a:t>
            </a:r>
            <a:endParaRPr lang="en-US" b="1" dirty="0" smtClean="0">
              <a:solidFill>
                <a:srgbClr val="C00000"/>
              </a:solidFill>
            </a:endParaRPr>
          </a:p>
          <a:p>
            <a:r>
              <a:rPr lang="en-US" b="1" dirty="0">
                <a:solidFill>
                  <a:srgbClr val="C00000"/>
                </a:solidFill>
              </a:rPr>
              <a:t>C'</a:t>
            </a:r>
            <a:r>
              <a:rPr lang="en-US" b="1" baseline="-25000" dirty="0">
                <a:solidFill>
                  <a:srgbClr val="C00000"/>
                </a:solidFill>
              </a:rPr>
              <a:t>2</a:t>
            </a:r>
            <a:r>
              <a:rPr lang="en-US" baseline="-25000" dirty="0"/>
              <a:t> </a:t>
            </a:r>
            <a:r>
              <a:rPr lang="en-US" dirty="0" smtClean="0"/>
              <a:t>is decrypted then </a:t>
            </a:r>
            <a:r>
              <a:rPr lang="en-US" dirty="0" err="1" smtClean="0"/>
              <a:t>XORed</a:t>
            </a:r>
            <a:r>
              <a:rPr lang="en-US" dirty="0" smtClean="0"/>
              <a:t> with </a:t>
            </a:r>
            <a:r>
              <a:rPr lang="en-US" b="1" dirty="0" smtClean="0">
                <a:solidFill>
                  <a:srgbClr val="C00000"/>
                </a:solidFill>
              </a:rPr>
              <a:t>C'</a:t>
            </a:r>
            <a:r>
              <a:rPr lang="en-US" b="1" baseline="-25000" dirty="0" smtClean="0">
                <a:solidFill>
                  <a:srgbClr val="C00000"/>
                </a:solidFill>
              </a:rPr>
              <a:t>1</a:t>
            </a:r>
            <a:endParaRPr lang="en-US" b="1" dirty="0" smtClean="0">
              <a:solidFill>
                <a:srgbClr val="C00000"/>
              </a:solidFill>
            </a:endParaRPr>
          </a:p>
          <a:p>
            <a:pPr lvl="1"/>
            <a:r>
              <a:rPr lang="en-US" dirty="0" smtClean="0"/>
              <a:t>Note: the server, at this point, </a:t>
            </a:r>
            <a:r>
              <a:rPr lang="en-US" i="1" dirty="0" smtClean="0"/>
              <a:t>doesn't know if valid data was produced</a:t>
            </a:r>
            <a:endParaRPr lang="en-US" dirty="0" smtClean="0"/>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2166" y="4772501"/>
            <a:ext cx="26288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“8aec483e43027f22”</a:t>
            </a:r>
            <a:endParaRPr lang="en-US" dirty="0"/>
          </a:p>
        </p:txBody>
      </p:sp>
      <p:sp>
        <p:nvSpPr>
          <p:cNvPr id="25" name="TextBox 24"/>
          <p:cNvSpPr txBox="1"/>
          <p:nvPr/>
        </p:nvSpPr>
        <p:spPr>
          <a:xfrm>
            <a:off x="3216196" y="4772501"/>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a:t>287ca837fb65e219</a:t>
            </a:r>
            <a:r>
              <a:rPr lang="en-US" dirty="0" smtClean="0"/>
              <a:t>”</a:t>
            </a:r>
            <a:endParaRPr lang="en-US" dirty="0"/>
          </a:p>
        </p:txBody>
      </p:sp>
      <p:sp>
        <p:nvSpPr>
          <p:cNvPr id="26" name="TextBox 25"/>
          <p:cNvSpPr txBox="1"/>
          <p:nvPr/>
        </p:nvSpPr>
        <p:spPr>
          <a:xfrm>
            <a:off x="1024052" y="3884237"/>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cxnSp>
        <p:nvCxnSpPr>
          <p:cNvPr id="28" name="Straight Arrow Connector 27"/>
          <p:cNvCxnSpPr>
            <a:stCxn id="26" idx="2"/>
            <a:endCxn id="25" idx="0"/>
          </p:cNvCxnSpPr>
          <p:nvPr/>
        </p:nvCxnSpPr>
        <p:spPr>
          <a:xfrm>
            <a:off x="3286822" y="4253569"/>
            <a:ext cx="1251259"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a:endCxn id="24" idx="0"/>
          </p:cNvCxnSpPr>
          <p:nvPr/>
        </p:nvCxnSpPr>
        <p:spPr>
          <a:xfrm flipH="1">
            <a:off x="1916616" y="4253569"/>
            <a:ext cx="1370206"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5229" y="5729321"/>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b="1" dirty="0" smtClean="0">
                <a:solidFill>
                  <a:srgbClr val="C00000"/>
                </a:solidFill>
              </a:rPr>
              <a:t> </a:t>
            </a:r>
            <a:r>
              <a:rPr lang="en-US" dirty="0" smtClean="0"/>
              <a:t>= “Hello </a:t>
            </a:r>
            <a:r>
              <a:rPr lang="en-US" dirty="0" err="1" smtClean="0"/>
              <a:t>Wo</a:t>
            </a:r>
            <a:r>
              <a:rPr lang="en-US" dirty="0" smtClean="0"/>
              <a:t>”</a:t>
            </a:r>
            <a:endParaRPr lang="en-US" dirty="0"/>
          </a:p>
        </p:txBody>
      </p:sp>
      <p:sp>
        <p:nvSpPr>
          <p:cNvPr id="42" name="TextBox 41"/>
          <p:cNvSpPr txBox="1"/>
          <p:nvPr/>
        </p:nvSpPr>
        <p:spPr>
          <a:xfrm>
            <a:off x="3421565" y="5697536"/>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b="1" dirty="0" smtClean="0">
                <a:solidFill>
                  <a:srgbClr val="C00000"/>
                </a:solidFill>
              </a:rPr>
              <a:t> </a:t>
            </a:r>
            <a:r>
              <a:rPr lang="en-US" dirty="0" smtClean="0"/>
              <a:t>= “</a:t>
            </a:r>
            <a:r>
              <a:rPr lang="en-US" dirty="0" err="1" smtClean="0"/>
              <a:t>rld</a:t>
            </a:r>
            <a:r>
              <a:rPr lang="en-US" dirty="0" smtClean="0"/>
              <a:t>\5\5\5\5\5”</a:t>
            </a:r>
            <a:endParaRPr lang="en-US" dirty="0"/>
          </a:p>
        </p:txBody>
      </p:sp>
      <p:cxnSp>
        <p:nvCxnSpPr>
          <p:cNvPr id="43" name="Straight Arrow Connector 42"/>
          <p:cNvCxnSpPr>
            <a:stCxn id="24" idx="2"/>
            <a:endCxn id="41" idx="0"/>
          </p:cNvCxnSpPr>
          <p:nvPr/>
        </p:nvCxnSpPr>
        <p:spPr>
          <a:xfrm>
            <a:off x="1916616" y="5141833"/>
            <a:ext cx="7431" cy="5874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5" idx="2"/>
            <a:endCxn id="42" idx="0"/>
          </p:cNvCxnSpPr>
          <p:nvPr/>
        </p:nvCxnSpPr>
        <p:spPr>
          <a:xfrm>
            <a:off x="4538081" y="5141833"/>
            <a:ext cx="0" cy="555703"/>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38081" y="5219459"/>
            <a:ext cx="636085" cy="369332"/>
          </a:xfrm>
          <a:prstGeom prst="rect">
            <a:avLst/>
          </a:prstGeom>
          <a:noFill/>
        </p:spPr>
        <p:txBody>
          <a:bodyPr wrap="square" rtlCol="0">
            <a:spAutoFit/>
          </a:bodyPr>
          <a:lstStyle/>
          <a:p>
            <a:r>
              <a:rPr lang="en-US" dirty="0"/>
              <a:t>⊕</a:t>
            </a:r>
          </a:p>
        </p:txBody>
      </p:sp>
      <p:cxnSp>
        <p:nvCxnSpPr>
          <p:cNvPr id="46" name="Elbow Connector 45"/>
          <p:cNvCxnSpPr>
            <a:stCxn id="24" idx="2"/>
          </p:cNvCxnSpPr>
          <p:nvPr/>
        </p:nvCxnSpPr>
        <p:spPr>
          <a:xfrm rot="16200000" flipH="1">
            <a:off x="3088423" y="3970025"/>
            <a:ext cx="277851" cy="2621465"/>
          </a:xfrm>
          <a:prstGeom prst="bentConnector2">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741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The server looks at the last byte of the last block – "\5" – and verifies that the last 5 bytes are all equal to "\5" – otherwise, the padding is wrong</a:t>
            </a:r>
          </a:p>
          <a:p>
            <a:r>
              <a:rPr lang="en-US" dirty="0" smtClean="0"/>
              <a:t>Once padding is verified, it's removed and the blocks are reunited</a:t>
            </a:r>
          </a:p>
          <a:p>
            <a:r>
              <a:rPr lang="en-US" dirty="0" smtClean="0"/>
              <a:t>This is </a:t>
            </a:r>
            <a:r>
              <a:rPr lang="en-US" i="1" dirty="0" smtClean="0"/>
              <a:t>all that's done</a:t>
            </a:r>
            <a:r>
              <a:rPr lang="en-US" dirty="0" smtClean="0"/>
              <a:t> to verify that</a:t>
            </a:r>
            <a:br>
              <a:rPr lang="en-US" dirty="0" smtClean="0"/>
            </a:br>
            <a:r>
              <a:rPr lang="en-US" dirty="0" smtClean="0"/>
              <a:t>the data decrypted properly</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08102" y="5204458"/>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b="1" dirty="0" smtClean="0">
                <a:solidFill>
                  <a:srgbClr val="C00000"/>
                </a:solidFill>
              </a:rPr>
              <a:t> </a:t>
            </a:r>
            <a:r>
              <a:rPr lang="en-US" dirty="0" smtClean="0"/>
              <a:t>= “Hello </a:t>
            </a:r>
            <a:r>
              <a:rPr lang="en-US" dirty="0" err="1" smtClean="0"/>
              <a:t>Wo</a:t>
            </a:r>
            <a:r>
              <a:rPr lang="en-US" dirty="0" smtClean="0"/>
              <a:t>”</a:t>
            </a:r>
            <a:endParaRPr lang="en-US" dirty="0"/>
          </a:p>
        </p:txBody>
      </p:sp>
      <p:sp>
        <p:nvSpPr>
          <p:cNvPr id="42" name="TextBox 41"/>
          <p:cNvSpPr txBox="1"/>
          <p:nvPr/>
        </p:nvSpPr>
        <p:spPr>
          <a:xfrm>
            <a:off x="3344438" y="5204458"/>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b="1" dirty="0" smtClean="0">
                <a:solidFill>
                  <a:schemeClr val="accent4"/>
                </a:solidFill>
              </a:rPr>
              <a:t>\5\5\5\5</a:t>
            </a:r>
            <a:r>
              <a:rPr lang="en-US" b="1" dirty="0" smtClean="0">
                <a:solidFill>
                  <a:srgbClr val="FF0000"/>
                </a:solidFill>
              </a:rPr>
              <a:t>\5</a:t>
            </a:r>
            <a:r>
              <a:rPr lang="en-US" dirty="0" smtClean="0"/>
              <a:t>”</a:t>
            </a:r>
            <a:endParaRPr lang="en-US" dirty="0"/>
          </a:p>
        </p:txBody>
      </p: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208873" y="6410166"/>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dirty="0" smtClean="0"/>
              <a:t> = “Hello World”</a:t>
            </a:r>
            <a:endParaRPr lang="en-US" dirty="0"/>
          </a:p>
        </p:txBody>
      </p:sp>
      <p:cxnSp>
        <p:nvCxnSpPr>
          <p:cNvPr id="35" name="Straight Arrow Connector 34"/>
          <p:cNvCxnSpPr>
            <a:stCxn id="41" idx="2"/>
            <a:endCxn id="34" idx="0"/>
          </p:cNvCxnSpPr>
          <p:nvPr/>
        </p:nvCxnSpPr>
        <p:spPr>
          <a:xfrm>
            <a:off x="1846920" y="5573790"/>
            <a:ext cx="1390653" cy="836376"/>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2" idx="2"/>
            <a:endCxn id="34" idx="0"/>
          </p:cNvCxnSpPr>
          <p:nvPr/>
        </p:nvCxnSpPr>
        <p:spPr>
          <a:xfrm flipH="1">
            <a:off x="3237573" y="5573790"/>
            <a:ext cx="1223381" cy="836376"/>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6363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And now, we're back where we started</a:t>
            </a:r>
          </a:p>
          <a:p>
            <a:pPr lvl="1"/>
            <a:r>
              <a:rPr lang="en-US" b="1" dirty="0" smtClean="0">
                <a:solidFill>
                  <a:srgbClr val="C00000"/>
                </a:solidFill>
              </a:rPr>
              <a:t>P'</a:t>
            </a:r>
            <a:r>
              <a:rPr lang="en-US" dirty="0" smtClean="0"/>
              <a:t> = </a:t>
            </a:r>
            <a:r>
              <a:rPr lang="en-US" b="1" dirty="0" smtClean="0">
                <a:solidFill>
                  <a:srgbClr val="C00000"/>
                </a:solidFill>
              </a:rPr>
              <a:t>P</a:t>
            </a:r>
            <a:r>
              <a:rPr lang="en-US" dirty="0" smtClean="0"/>
              <a:t>, as it's supposed to</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47800" y="3048000"/>
            <a:ext cx="3124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dirty="0" smtClean="0"/>
              <a:t> = “Hello World”</a:t>
            </a:r>
            <a:endParaRPr lang="en-US" sz="2400" b="1" dirty="0"/>
          </a:p>
        </p:txBody>
      </p:sp>
    </p:spTree>
    <p:extLst>
      <p:ext uri="{BB962C8B-B14F-4D97-AF65-F5344CB8AC3E}">
        <p14:creationId xmlns:p14="http://schemas.microsoft.com/office/powerpoint/2010/main" val="28585476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Now let's look at an example of how we can attack this…</a:t>
            </a:r>
            <a:endParaRPr lang="en-US" dirty="0"/>
          </a:p>
        </p:txBody>
      </p:sp>
    </p:spTree>
    <p:extLst>
      <p:ext uri="{BB962C8B-B14F-4D97-AF65-F5344CB8AC3E}">
        <p14:creationId xmlns:p14="http://schemas.microsoft.com/office/powerpoint/2010/main" val="23307194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295400"/>
            <a:ext cx="8229600" cy="685800"/>
          </a:xfrm>
        </p:spPr>
        <p:txBody>
          <a:bodyPr>
            <a:normAutofit fontScale="92500"/>
          </a:bodyPr>
          <a:lstStyle/>
          <a:p>
            <a:r>
              <a:rPr lang="en-US" dirty="0" smtClean="0"/>
              <a:t>Here are the first three steps again, same as last time</a:t>
            </a:r>
          </a:p>
        </p:txBody>
      </p:sp>
      <p:sp>
        <p:nvSpPr>
          <p:cNvPr id="4" name="TextBox 3"/>
          <p:cNvSpPr txBox="1"/>
          <p:nvPr/>
        </p:nvSpPr>
        <p:spPr>
          <a:xfrm>
            <a:off x="2266490" y="2287341"/>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dirty="0" smtClean="0"/>
              <a:t> = “Hello World”</a:t>
            </a:r>
            <a:endParaRPr lang="en-US" dirty="0"/>
          </a:p>
        </p:txBody>
      </p:sp>
      <p:sp>
        <p:nvSpPr>
          <p:cNvPr id="5" name="TextBox 4"/>
          <p:cNvSpPr txBox="1"/>
          <p:nvPr/>
        </p:nvSpPr>
        <p:spPr>
          <a:xfrm>
            <a:off x="1077030" y="3200400"/>
            <a:ext cx="2262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6" name="TextBox 5"/>
          <p:cNvSpPr txBox="1"/>
          <p:nvPr/>
        </p:nvSpPr>
        <p:spPr>
          <a:xfrm>
            <a:off x="3324930" y="3200400"/>
            <a:ext cx="2247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a:t>
            </a:r>
            <a:endParaRPr lang="en-US" dirty="0"/>
          </a:p>
        </p:txBody>
      </p:sp>
      <p:sp>
        <p:nvSpPr>
          <p:cNvPr id="7" name="TextBox 6"/>
          <p:cNvSpPr txBox="1"/>
          <p:nvPr/>
        </p:nvSpPr>
        <p:spPr>
          <a:xfrm>
            <a:off x="1047290" y="4114800"/>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8" name="TextBox 7"/>
          <p:cNvSpPr txBox="1"/>
          <p:nvPr/>
        </p:nvSpPr>
        <p:spPr>
          <a:xfrm>
            <a:off x="3310058" y="4114800"/>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\5\5\5\5\5”</a:t>
            </a:r>
            <a:endParaRPr lang="en-US" dirty="0"/>
          </a:p>
        </p:txBody>
      </p:sp>
      <p:sp>
        <p:nvSpPr>
          <p:cNvPr id="9" name="TextBox 8"/>
          <p:cNvSpPr txBox="1"/>
          <p:nvPr/>
        </p:nvSpPr>
        <p:spPr>
          <a:xfrm>
            <a:off x="666290" y="5029200"/>
            <a:ext cx="26288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“8aec483e43027f22”</a:t>
            </a:r>
            <a:endParaRPr lang="en-US" dirty="0"/>
          </a:p>
        </p:txBody>
      </p:sp>
      <p:sp>
        <p:nvSpPr>
          <p:cNvPr id="10" name="TextBox 9"/>
          <p:cNvSpPr txBox="1"/>
          <p:nvPr/>
        </p:nvSpPr>
        <p:spPr>
          <a:xfrm>
            <a:off x="3280320" y="5029200"/>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a:t>287ca837fb65e219</a:t>
            </a:r>
            <a:r>
              <a:rPr lang="en-US" dirty="0" smtClean="0"/>
              <a:t>”</a:t>
            </a:r>
            <a:endParaRPr lang="en-US" dirty="0"/>
          </a:p>
        </p:txBody>
      </p:sp>
      <p:sp>
        <p:nvSpPr>
          <p:cNvPr id="11" name="TextBox 10"/>
          <p:cNvSpPr txBox="1"/>
          <p:nvPr/>
        </p:nvSpPr>
        <p:spPr>
          <a:xfrm>
            <a:off x="1062156" y="5941224"/>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cxnSp>
        <p:nvCxnSpPr>
          <p:cNvPr id="13" name="Straight Arrow Connector 12"/>
          <p:cNvCxnSpPr>
            <a:stCxn id="4" idx="2"/>
            <a:endCxn id="5" idx="0"/>
          </p:cNvCxnSpPr>
          <p:nvPr/>
        </p:nvCxnSpPr>
        <p:spPr>
          <a:xfrm flipH="1">
            <a:off x="2208414" y="2656673"/>
            <a:ext cx="10867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6" idx="0"/>
          </p:cNvCxnSpPr>
          <p:nvPr/>
        </p:nvCxnSpPr>
        <p:spPr>
          <a:xfrm>
            <a:off x="3292404" y="2656673"/>
            <a:ext cx="11564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7" idx="0"/>
          </p:cNvCxnSpPr>
          <p:nvPr/>
        </p:nvCxnSpPr>
        <p:spPr>
          <a:xfrm flipH="1">
            <a:off x="2186108" y="35697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2"/>
            <a:endCxn id="8" idx="0"/>
          </p:cNvCxnSpPr>
          <p:nvPr/>
        </p:nvCxnSpPr>
        <p:spPr>
          <a:xfrm flipH="1">
            <a:off x="4426574" y="35697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174495" y="44841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403805" y="44841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257551" y="5398532"/>
            <a:ext cx="1146254"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174495" y="5398532"/>
            <a:ext cx="108305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394516" y="4530081"/>
            <a:ext cx="636085" cy="369332"/>
          </a:xfrm>
          <a:prstGeom prst="rect">
            <a:avLst/>
          </a:prstGeom>
          <a:noFill/>
        </p:spPr>
        <p:txBody>
          <a:bodyPr wrap="square" rtlCol="0">
            <a:spAutoFit/>
          </a:bodyPr>
          <a:lstStyle/>
          <a:p>
            <a:r>
              <a:rPr lang="en-US" dirty="0"/>
              <a:t>⊕</a:t>
            </a:r>
          </a:p>
        </p:txBody>
      </p:sp>
      <p:cxnSp>
        <p:nvCxnSpPr>
          <p:cNvPr id="40" name="Elbow Connector 39"/>
          <p:cNvCxnSpPr/>
          <p:nvPr/>
        </p:nvCxnSpPr>
        <p:spPr>
          <a:xfrm flipV="1">
            <a:off x="2751802" y="4714747"/>
            <a:ext cx="1652003" cy="314453"/>
          </a:xfrm>
          <a:prstGeom prst="bentConnector3">
            <a:avLst>
              <a:gd name="adj1" fmla="val 1399"/>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55987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54" name="TextBox 53"/>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55" name="TextBox 54"/>
          <p:cNvSpPr txBox="1"/>
          <p:nvPr/>
        </p:nvSpPr>
        <p:spPr>
          <a:xfrm>
            <a:off x="7753814" y="4590660"/>
            <a:ext cx="1197828" cy="461665"/>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56" name="TextBox 55"/>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57" name="TextBox 56"/>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58" name="Straight Arrow Connector 57"/>
          <p:cNvCxnSpPr>
            <a:stCxn id="53"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0"/>
            <a:endCxn id="56"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3"/>
            <a:endCxn id="57"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64" name="TextBox 63"/>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65" name="TextBox 64"/>
          <p:cNvSpPr txBox="1"/>
          <p:nvPr/>
        </p:nvSpPr>
        <p:spPr>
          <a:xfrm>
            <a:off x="7753814" y="3977268"/>
            <a:ext cx="1197828"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66" name="TextBox 65"/>
          <p:cNvSpPr txBox="1"/>
          <p:nvPr/>
        </p:nvSpPr>
        <p:spPr>
          <a:xfrm>
            <a:off x="6567309" y="468299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67" name="Straight Arrow Connector 66"/>
          <p:cNvCxnSpPr>
            <a:stCxn id="66"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571026" y="3977269"/>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69" name="Straight Arrow Connector 68"/>
          <p:cNvCxnSpPr>
            <a:stCxn id="68" idx="2"/>
            <a:endCxn id="66"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592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This time, the data is sent to a malicious user, such as Eve</a:t>
            </a:r>
          </a:p>
          <a:p>
            <a:r>
              <a:rPr lang="en-US" dirty="0" smtClean="0"/>
              <a:t>As before, Eve cannot decrypt this. But she </a:t>
            </a:r>
            <a:r>
              <a:rPr lang="en-US" i="1" dirty="0" smtClean="0"/>
              <a:t>wants</a:t>
            </a:r>
            <a:r>
              <a:rPr lang="en-US" dirty="0" smtClean="0"/>
              <a:t> to, and will find a way!</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7" name="TextBox 26"/>
          <p:cNvSpPr txBox="1"/>
          <p:nvPr/>
        </p:nvSpPr>
        <p:spPr>
          <a:xfrm>
            <a:off x="1133707" y="3941395"/>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2"/>
            <a:endCxn id="26" idx="0"/>
          </p:cNvCxnSpPr>
          <p:nvPr/>
        </p:nvCxnSpPr>
        <p:spPr>
          <a:xfrm>
            <a:off x="3396477" y="4310727"/>
            <a:ext cx="0" cy="107159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2577" y="5382319"/>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10882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Eve is going to focus only on the second half of the cipher, </a:t>
            </a:r>
            <a:r>
              <a:rPr lang="en-US" b="1" dirty="0" smtClean="0">
                <a:solidFill>
                  <a:srgbClr val="C00000"/>
                </a:solidFill>
              </a:rPr>
              <a:t>C</a:t>
            </a:r>
            <a:r>
              <a:rPr lang="en-US" b="1" baseline="-25000" dirty="0" smtClean="0">
                <a:solidFill>
                  <a:srgbClr val="C00000"/>
                </a:solidFill>
              </a:rPr>
              <a:t>2</a:t>
            </a:r>
            <a:r>
              <a:rPr lang="en-US" dirty="0"/>
              <a:t> </a:t>
            </a:r>
            <a:r>
              <a:rPr lang="en-US" dirty="0" smtClean="0"/>
              <a:t>(note that this can apply to any block) </a:t>
            </a:r>
          </a:p>
          <a:p>
            <a:endParaRPr lang="en-US" dirty="0"/>
          </a:p>
          <a:p>
            <a:r>
              <a:rPr lang="en-US" dirty="0" smtClean="0"/>
              <a:t>She generates a brand new block for </a:t>
            </a:r>
            <a:r>
              <a:rPr lang="en-US" b="1" dirty="0">
                <a:solidFill>
                  <a:srgbClr val="C00000"/>
                </a:solidFill>
              </a:rPr>
              <a:t>C'</a:t>
            </a:r>
            <a:r>
              <a:rPr lang="en-US" b="1" baseline="-25000" dirty="0">
                <a:solidFill>
                  <a:srgbClr val="C00000"/>
                </a:solidFill>
              </a:rPr>
              <a:t>1</a:t>
            </a:r>
            <a:r>
              <a:rPr lang="en-US" dirty="0" smtClean="0"/>
              <a:t>, then prepends it to </a:t>
            </a:r>
            <a:r>
              <a:rPr lang="en-US" b="1" dirty="0" smtClean="0">
                <a:solidFill>
                  <a:srgbClr val="C00000"/>
                </a:solidFill>
              </a:rPr>
              <a:t>C</a:t>
            </a:r>
            <a:r>
              <a:rPr lang="en-US" b="1" baseline="-25000" dirty="0" smtClean="0">
                <a:solidFill>
                  <a:srgbClr val="C00000"/>
                </a:solidFill>
              </a:rPr>
              <a:t>2</a:t>
            </a:r>
            <a:r>
              <a:rPr lang="en-US" dirty="0" smtClean="0"/>
              <a:t> to </a:t>
            </a:r>
            <a:r>
              <a:rPr lang="en-US" dirty="0"/>
              <a:t>form </a:t>
            </a:r>
            <a:r>
              <a:rPr lang="en-US" b="1" dirty="0">
                <a:solidFill>
                  <a:srgbClr val="C00000"/>
                </a:solidFill>
              </a:rPr>
              <a:t>C'</a:t>
            </a:r>
            <a:r>
              <a:rPr lang="en-US" b="1" baseline="-25000" dirty="0">
                <a:solidFill>
                  <a:srgbClr val="C00000"/>
                </a:solidFill>
              </a:rPr>
              <a:t>2</a:t>
            </a:r>
            <a:endParaRPr lang="en-US" b="1" dirty="0" smtClean="0">
              <a:solidFill>
                <a:srgbClr val="C00000"/>
              </a:solidFill>
            </a:endParaRPr>
          </a:p>
          <a:p>
            <a:pPr marL="0" indent="0">
              <a:buNone/>
            </a:pPr>
            <a:endParaRPr lang="en-US" dirty="0"/>
          </a:p>
        </p:txBody>
      </p:sp>
      <p:sp>
        <p:nvSpPr>
          <p:cNvPr id="4" name="TextBox 3"/>
          <p:cNvSpPr txBox="1"/>
          <p:nvPr/>
        </p:nvSpPr>
        <p:spPr>
          <a:xfrm>
            <a:off x="416312" y="24384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baseline="-25000" dirty="0" smtClean="0">
                <a:solidFill>
                  <a:srgbClr val="C00000"/>
                </a:solidFill>
              </a:rPr>
              <a:t>2</a:t>
            </a:r>
            <a:r>
              <a:rPr lang="en-US" sz="2400" dirty="0" smtClean="0"/>
              <a:t> </a:t>
            </a:r>
            <a:r>
              <a:rPr lang="en-US" sz="2400" dirty="0"/>
              <a:t>= “287ca837fb65e219”</a:t>
            </a:r>
          </a:p>
        </p:txBody>
      </p:sp>
      <p:sp>
        <p:nvSpPr>
          <p:cNvPr id="5" name="TextBox 4"/>
          <p:cNvSpPr txBox="1"/>
          <p:nvPr/>
        </p:nvSpPr>
        <p:spPr>
          <a:xfrm>
            <a:off x="159834" y="4201699"/>
            <a:ext cx="304800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rgbClr val="C00000"/>
                </a:solidFill>
              </a:rPr>
              <a:t>C'</a:t>
            </a:r>
            <a:r>
              <a:rPr lang="en-US" sz="2000" b="1" baseline="-25000" dirty="0" smtClean="0">
                <a:solidFill>
                  <a:srgbClr val="C00000"/>
                </a:solidFill>
              </a:rPr>
              <a:t>1</a:t>
            </a:r>
            <a:r>
              <a:rPr lang="en-US" sz="2000" dirty="0" smtClean="0"/>
              <a:t> = “0000000000000000”</a:t>
            </a:r>
            <a:endParaRPr lang="en-US" sz="2000" dirty="0"/>
          </a:p>
        </p:txBody>
      </p:sp>
      <p:sp>
        <p:nvSpPr>
          <p:cNvPr id="6" name="TextBox 5"/>
          <p:cNvSpPr txBox="1"/>
          <p:nvPr/>
        </p:nvSpPr>
        <p:spPr>
          <a:xfrm>
            <a:off x="3205974" y="4201699"/>
            <a:ext cx="2966225"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solidFill>
                  <a:srgbClr val="C00000"/>
                </a:solidFill>
              </a:rPr>
              <a:t>C'</a:t>
            </a:r>
            <a:r>
              <a:rPr lang="en-US" sz="2000" b="1" baseline="-25000" dirty="0" smtClean="0">
                <a:solidFill>
                  <a:srgbClr val="C00000"/>
                </a:solidFill>
              </a:rPr>
              <a:t>2</a:t>
            </a:r>
            <a:r>
              <a:rPr lang="en-US" sz="2000" dirty="0" smtClean="0"/>
              <a:t> </a:t>
            </a:r>
            <a:r>
              <a:rPr lang="en-US" sz="2000" dirty="0"/>
              <a:t>= “287ca837fb65e219”</a:t>
            </a:r>
          </a:p>
        </p:txBody>
      </p:sp>
      <p:sp>
        <p:nvSpPr>
          <p:cNvPr id="7" name="TextBox 6"/>
          <p:cNvSpPr txBox="1"/>
          <p:nvPr/>
        </p:nvSpPr>
        <p:spPr>
          <a:xfrm>
            <a:off x="159833" y="6362658"/>
            <a:ext cx="592873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dirty="0" smtClean="0"/>
              <a:t> = “</a:t>
            </a:r>
            <a:r>
              <a:rPr lang="en-US" sz="2000" dirty="0" smtClean="0"/>
              <a:t>0000000000000000""287ca837fb65e219</a:t>
            </a:r>
            <a:r>
              <a:rPr lang="en-US" sz="2400" dirty="0" smtClean="0"/>
              <a:t>”</a:t>
            </a:r>
            <a:endParaRPr lang="en-US" sz="2400" dirty="0"/>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0298" y="4675560"/>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9" name="Straight Arrow Connector 28"/>
          <p:cNvCxnSpPr>
            <a:stCxn id="27" idx="2"/>
            <a:endCxn id="7" idx="0"/>
          </p:cNvCxnSpPr>
          <p:nvPr/>
        </p:nvCxnSpPr>
        <p:spPr>
          <a:xfrm>
            <a:off x="3124198" y="5580435"/>
            <a:ext cx="1" cy="7822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59833" y="4959993"/>
            <a:ext cx="2123379" cy="923330"/>
          </a:xfrm>
          <a:prstGeom prst="rect">
            <a:avLst/>
          </a:prstGeom>
          <a:noFill/>
        </p:spPr>
        <p:txBody>
          <a:bodyPr wrap="square" rtlCol="0">
            <a:spAutoFit/>
          </a:bodyPr>
          <a:lstStyle/>
          <a:p>
            <a:r>
              <a:rPr lang="en-US" dirty="0" smtClean="0"/>
              <a:t>Used all zeroes for convenience – not necessary</a:t>
            </a:r>
          </a:p>
        </p:txBody>
      </p:sp>
      <p:cxnSp>
        <p:nvCxnSpPr>
          <p:cNvPr id="30" name="Straight Arrow Connector 29"/>
          <p:cNvCxnSpPr>
            <a:stCxn id="28" idx="0"/>
          </p:cNvCxnSpPr>
          <p:nvPr/>
        </p:nvCxnSpPr>
        <p:spPr>
          <a:xfrm flipV="1">
            <a:off x="1221523" y="4601809"/>
            <a:ext cx="0" cy="35818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8395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Now, what happens when the server tries to decrypt this new </a:t>
            </a:r>
            <a:r>
              <a:rPr lang="en-US" b="1" dirty="0" smtClean="0">
                <a:solidFill>
                  <a:srgbClr val="C00000"/>
                </a:solidFill>
              </a:rPr>
              <a:t>C'</a:t>
            </a:r>
            <a:r>
              <a:rPr lang="en-US" dirty="0" smtClean="0"/>
              <a:t>?</a:t>
            </a:r>
          </a:p>
          <a:p>
            <a:r>
              <a:rPr lang="en-US" dirty="0" smtClean="0"/>
              <a:t>Remember, </a:t>
            </a:r>
            <a:r>
              <a:rPr lang="en-US" b="1" dirty="0" smtClean="0">
                <a:solidFill>
                  <a:srgbClr val="C00000"/>
                </a:solidFill>
              </a:rPr>
              <a:t>C'</a:t>
            </a:r>
            <a:r>
              <a:rPr lang="en-US" b="1" baseline="-25000" dirty="0" smtClean="0">
                <a:solidFill>
                  <a:srgbClr val="C00000"/>
                </a:solidFill>
              </a:rPr>
              <a:t>2</a:t>
            </a:r>
            <a:r>
              <a:rPr lang="en-US" dirty="0" smtClean="0"/>
              <a:t> is </a:t>
            </a:r>
            <a:r>
              <a:rPr lang="en-US" dirty="0" err="1" smtClean="0"/>
              <a:t>XORed</a:t>
            </a:r>
            <a:r>
              <a:rPr lang="en-US" dirty="0" smtClean="0"/>
              <a:t> with </a:t>
            </a:r>
            <a:r>
              <a:rPr lang="en-US" b="1" dirty="0">
                <a:solidFill>
                  <a:srgbClr val="C00000"/>
                </a:solidFill>
              </a:rPr>
              <a:t>C'</a:t>
            </a:r>
            <a:r>
              <a:rPr lang="en-US" b="1" baseline="-25000" dirty="0">
                <a:solidFill>
                  <a:srgbClr val="C00000"/>
                </a:solidFill>
              </a:rPr>
              <a:t>1</a:t>
            </a:r>
            <a:r>
              <a:rPr lang="en-US" baseline="-25000" dirty="0"/>
              <a:t> </a:t>
            </a:r>
            <a:r>
              <a:rPr lang="en-US" dirty="0" smtClean="0"/>
              <a:t>after</a:t>
            </a:r>
            <a:r>
              <a:rPr lang="en-US" i="1" dirty="0" smtClean="0"/>
              <a:t> </a:t>
            </a:r>
            <a:r>
              <a:rPr lang="en-US" dirty="0" smtClean="0"/>
              <a:t>it's decrypted</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71498" y="4496201"/>
            <a:ext cx="2703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a:t>
            </a:r>
            <a:r>
              <a:rPr lang="en-US" dirty="0" smtClean="0"/>
              <a:t>"0000000000000000"</a:t>
            </a:r>
            <a:endParaRPr lang="en-US" dirty="0"/>
          </a:p>
        </p:txBody>
      </p:sp>
      <p:sp>
        <p:nvSpPr>
          <p:cNvPr id="25" name="TextBox 24"/>
          <p:cNvSpPr txBox="1"/>
          <p:nvPr/>
        </p:nvSpPr>
        <p:spPr>
          <a:xfrm>
            <a:off x="3259868" y="4496201"/>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smtClean="0"/>
              <a:t>"287ca837fb65e219"</a:t>
            </a:r>
            <a:endParaRPr lang="en-US" dirty="0"/>
          </a:p>
        </p:txBody>
      </p:sp>
      <p:sp>
        <p:nvSpPr>
          <p:cNvPr id="26" name="TextBox 25"/>
          <p:cNvSpPr txBox="1"/>
          <p:nvPr/>
        </p:nvSpPr>
        <p:spPr>
          <a:xfrm>
            <a:off x="1067724" y="3607937"/>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a:t>
            </a:r>
            <a:r>
              <a:rPr lang="en-US" dirty="0" smtClean="0"/>
              <a:t>"0000000000000000287ca837fb65e219"</a:t>
            </a:r>
            <a:endParaRPr lang="en-US" dirty="0"/>
          </a:p>
        </p:txBody>
      </p:sp>
      <p:cxnSp>
        <p:nvCxnSpPr>
          <p:cNvPr id="28" name="Straight Arrow Connector 27"/>
          <p:cNvCxnSpPr>
            <a:stCxn id="26" idx="2"/>
            <a:endCxn id="25" idx="0"/>
          </p:cNvCxnSpPr>
          <p:nvPr/>
        </p:nvCxnSpPr>
        <p:spPr>
          <a:xfrm>
            <a:off x="3330494" y="3977269"/>
            <a:ext cx="1251259"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a:endCxn id="24" idx="0"/>
          </p:cNvCxnSpPr>
          <p:nvPr/>
        </p:nvCxnSpPr>
        <p:spPr>
          <a:xfrm flipH="1">
            <a:off x="1923118" y="3977269"/>
            <a:ext cx="1407376"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28901" y="5453021"/>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[garbage]</a:t>
            </a:r>
            <a:endParaRPr lang="en-US" dirty="0"/>
          </a:p>
        </p:txBody>
      </p:sp>
      <p:sp>
        <p:nvSpPr>
          <p:cNvPr id="42" name="TextBox 41"/>
          <p:cNvSpPr txBox="1"/>
          <p:nvPr/>
        </p:nvSpPr>
        <p:spPr>
          <a:xfrm>
            <a:off x="3465237" y="5421236"/>
            <a:ext cx="2233032"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[garbage, </a:t>
            </a:r>
            <a:r>
              <a:rPr lang="en-US" dirty="0" err="1" smtClean="0"/>
              <a:t>kinda</a:t>
            </a:r>
            <a:r>
              <a:rPr lang="en-US" dirty="0" smtClean="0"/>
              <a:t>]</a:t>
            </a:r>
            <a:endParaRPr lang="en-US" dirty="0"/>
          </a:p>
        </p:txBody>
      </p:sp>
      <p:cxnSp>
        <p:nvCxnSpPr>
          <p:cNvPr id="43" name="Straight Arrow Connector 42"/>
          <p:cNvCxnSpPr>
            <a:stCxn id="24" idx="2"/>
            <a:endCxn id="41" idx="0"/>
          </p:cNvCxnSpPr>
          <p:nvPr/>
        </p:nvCxnSpPr>
        <p:spPr>
          <a:xfrm>
            <a:off x="1923118" y="4865533"/>
            <a:ext cx="44601" cy="5874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5" idx="2"/>
            <a:endCxn id="42" idx="0"/>
          </p:cNvCxnSpPr>
          <p:nvPr/>
        </p:nvCxnSpPr>
        <p:spPr>
          <a:xfrm>
            <a:off x="4581753" y="4865533"/>
            <a:ext cx="0" cy="555703"/>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81753" y="4943159"/>
            <a:ext cx="636085" cy="369332"/>
          </a:xfrm>
          <a:prstGeom prst="rect">
            <a:avLst/>
          </a:prstGeom>
          <a:noFill/>
        </p:spPr>
        <p:txBody>
          <a:bodyPr wrap="square" rtlCol="0">
            <a:spAutoFit/>
          </a:bodyPr>
          <a:lstStyle/>
          <a:p>
            <a:r>
              <a:rPr lang="en-US" dirty="0"/>
              <a:t>⊕</a:t>
            </a:r>
          </a:p>
        </p:txBody>
      </p:sp>
      <p:cxnSp>
        <p:nvCxnSpPr>
          <p:cNvPr id="46" name="Elbow Connector 45"/>
          <p:cNvCxnSpPr>
            <a:stCxn id="24" idx="2"/>
          </p:cNvCxnSpPr>
          <p:nvPr/>
        </p:nvCxnSpPr>
        <p:spPr>
          <a:xfrm rot="16200000" flipH="1">
            <a:off x="3113512" y="3675139"/>
            <a:ext cx="277847" cy="2658634"/>
          </a:xfrm>
          <a:prstGeom prst="bentConnector2">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330494" y="5881719"/>
            <a:ext cx="2643770" cy="646331"/>
          </a:xfrm>
          <a:prstGeom prst="rect">
            <a:avLst/>
          </a:prstGeom>
          <a:noFill/>
        </p:spPr>
        <p:txBody>
          <a:bodyPr wrap="square" rtlCol="0">
            <a:spAutoFit/>
          </a:bodyPr>
          <a:lstStyle/>
          <a:p>
            <a:r>
              <a:rPr lang="en-US" dirty="0" smtClean="0"/>
              <a:t>Let's take a closer look at </a:t>
            </a:r>
            <a:r>
              <a:rPr lang="en-US" b="1" dirty="0">
                <a:solidFill>
                  <a:srgbClr val="C00000"/>
                </a:solidFill>
              </a:rPr>
              <a:t>P'</a:t>
            </a:r>
            <a:r>
              <a:rPr lang="en-US" b="1" baseline="-25000" dirty="0">
                <a:solidFill>
                  <a:srgbClr val="C00000"/>
                </a:solidFill>
              </a:rPr>
              <a:t>2 </a:t>
            </a:r>
            <a:r>
              <a:rPr lang="en-US" dirty="0" smtClean="0"/>
              <a:t>…</a:t>
            </a:r>
            <a:endParaRPr lang="en-US" dirty="0"/>
          </a:p>
        </p:txBody>
      </p:sp>
    </p:spTree>
    <p:extLst>
      <p:ext uri="{BB962C8B-B14F-4D97-AF65-F5344CB8AC3E}">
        <p14:creationId xmlns:p14="http://schemas.microsoft.com/office/powerpoint/2010/main" val="3179557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68047"/>
            <a:ext cx="7772400" cy="1362075"/>
          </a:xfrm>
        </p:spPr>
        <p:txBody>
          <a:bodyPr/>
          <a:lstStyle/>
          <a:p>
            <a:r>
              <a:rPr lang="en-US" dirty="0" smtClean="0"/>
              <a:t>History of crypto</a:t>
            </a:r>
            <a:endParaRPr lang="en-US" dirty="0"/>
          </a:p>
        </p:txBody>
      </p:sp>
      <p:sp>
        <p:nvSpPr>
          <p:cNvPr id="3" name="Text Placeholder 2"/>
          <p:cNvSpPr>
            <a:spLocks noGrp="1"/>
          </p:cNvSpPr>
          <p:nvPr>
            <p:ph type="body" idx="1"/>
          </p:nvPr>
        </p:nvSpPr>
        <p:spPr>
          <a:xfrm>
            <a:off x="685800" y="3967860"/>
            <a:ext cx="7772400" cy="1500187"/>
          </a:xfrm>
        </p:spPr>
        <p:txBody>
          <a:bodyPr/>
          <a:lstStyle/>
          <a:p>
            <a:r>
              <a:rPr lang="en-US" dirty="0" smtClean="0"/>
              <a:t>The somewhat accurate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600"/>
            <a:ext cx="4439016" cy="3527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14829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normAutofit/>
          </a:bodyPr>
          <a:lstStyle/>
          <a:p>
            <a:r>
              <a:rPr lang="en-US" sz="2800" dirty="0" smtClean="0"/>
              <a:t>Recall our decryption formula:</a:t>
            </a:r>
          </a:p>
          <a:p>
            <a:endParaRPr lang="en-US" sz="2800" dirty="0"/>
          </a:p>
          <a:p>
            <a:endParaRPr lang="en-US" sz="2800" dirty="0" smtClean="0"/>
          </a:p>
          <a:p>
            <a:endParaRPr lang="en-US" sz="2800" dirty="0"/>
          </a:p>
          <a:p>
            <a:r>
              <a:rPr lang="en-US" sz="2800" dirty="0"/>
              <a:t>So </a:t>
            </a:r>
            <a:r>
              <a:rPr lang="en-US" sz="2800" b="1" dirty="0">
                <a:solidFill>
                  <a:srgbClr val="C00000"/>
                </a:solidFill>
              </a:rPr>
              <a:t>C'</a:t>
            </a:r>
            <a:r>
              <a:rPr lang="en-US" sz="2800" b="1" baseline="-25000" dirty="0">
                <a:solidFill>
                  <a:srgbClr val="C00000"/>
                </a:solidFill>
              </a:rPr>
              <a:t>2</a:t>
            </a:r>
            <a:r>
              <a:rPr lang="en-US" sz="2800" baseline="-25000" dirty="0">
                <a:solidFill>
                  <a:schemeClr val="accent5">
                    <a:lumMod val="50000"/>
                  </a:schemeClr>
                </a:solidFill>
              </a:rPr>
              <a:t> </a:t>
            </a:r>
            <a:r>
              <a:rPr lang="en-US" sz="2800" dirty="0"/>
              <a:t>is being decrypted in the </a:t>
            </a:r>
            <a:br>
              <a:rPr lang="en-US" sz="2800" dirty="0"/>
            </a:br>
            <a:r>
              <a:rPr lang="en-US" sz="2800" dirty="0"/>
              <a:t>usual way, </a:t>
            </a:r>
            <a:r>
              <a:rPr lang="en-US" sz="2800" i="1" dirty="0"/>
              <a:t>then </a:t>
            </a:r>
            <a:r>
              <a:rPr lang="en-US" sz="2800" i="1" dirty="0" err="1"/>
              <a:t>XORed</a:t>
            </a:r>
            <a:r>
              <a:rPr lang="en-US" sz="2800" i="1" dirty="0"/>
              <a:t> with </a:t>
            </a:r>
            <a:r>
              <a:rPr lang="en-US" sz="2800" b="1" dirty="0">
                <a:solidFill>
                  <a:srgbClr val="C00000"/>
                </a:solidFill>
              </a:rPr>
              <a:t>C'</a:t>
            </a:r>
            <a:r>
              <a:rPr lang="en-US" sz="2800" b="1" baseline="-25000" dirty="0">
                <a:solidFill>
                  <a:srgbClr val="C00000"/>
                </a:solidFill>
              </a:rPr>
              <a:t>1</a:t>
            </a:r>
            <a:r>
              <a:rPr lang="en-US" sz="2800" dirty="0">
                <a:solidFill>
                  <a:srgbClr val="FF0000"/>
                </a:solidFill>
              </a:rPr>
              <a:t/>
            </a:r>
            <a:br>
              <a:rPr lang="en-US" sz="2800" dirty="0">
                <a:solidFill>
                  <a:srgbClr val="FF0000"/>
                </a:solidFill>
              </a:rPr>
            </a:br>
            <a:r>
              <a:rPr lang="en-US" sz="2800" dirty="0"/>
              <a:t>instead of </a:t>
            </a:r>
            <a:r>
              <a:rPr lang="en-US" sz="2800" dirty="0" smtClean="0"/>
              <a:t>with the actual</a:t>
            </a:r>
            <a:r>
              <a:rPr lang="en-US" sz="2800" dirty="0" smtClean="0">
                <a:solidFill>
                  <a:srgbClr val="FF0000"/>
                </a:solidFill>
              </a:rPr>
              <a:t> </a:t>
            </a:r>
            <a:r>
              <a:rPr lang="en-US" sz="2800" b="1" dirty="0">
                <a:solidFill>
                  <a:srgbClr val="C00000"/>
                </a:solidFill>
              </a:rPr>
              <a:t>C</a:t>
            </a:r>
            <a:r>
              <a:rPr lang="en-US" sz="2800" b="1" baseline="-25000" dirty="0">
                <a:solidFill>
                  <a:srgbClr val="C00000"/>
                </a:solidFill>
              </a:rPr>
              <a:t>1</a:t>
            </a:r>
            <a:r>
              <a:rPr lang="en-US" sz="2800" i="1" dirty="0" smtClean="0"/>
              <a:t>!</a:t>
            </a:r>
          </a:p>
          <a:p>
            <a:r>
              <a:rPr lang="en-US" sz="2800" dirty="0" smtClean="0"/>
              <a:t>Instead of undoing the original</a:t>
            </a:r>
            <a:br>
              <a:rPr lang="en-US" sz="2800" dirty="0" smtClean="0"/>
            </a:br>
            <a:r>
              <a:rPr lang="en-US" sz="2800" dirty="0" smtClean="0"/>
              <a:t>XOR, it's adding another XOR layer:</a:t>
            </a:r>
            <a:endParaRPr lang="en-US" sz="2800" dirty="0"/>
          </a:p>
          <a:p>
            <a:endParaRPr lang="en-US" sz="2800" dirty="0" smtClean="0"/>
          </a:p>
          <a:p>
            <a:pPr marL="342900" lvl="1" indent="-342900">
              <a:buFont typeface="Arial" pitchFamily="34" charset="0"/>
              <a:buChar char="•"/>
            </a:pPr>
            <a:endParaRPr lang="en-US" sz="2000" dirty="0" smtClean="0"/>
          </a:p>
          <a:p>
            <a:pPr marL="0" indent="0">
              <a:buNone/>
            </a:pPr>
            <a:endParaRPr lang="en-US" sz="2800" dirty="0"/>
          </a:p>
        </p:txBody>
      </p:sp>
      <p:sp>
        <p:nvSpPr>
          <p:cNvPr id="7" name="TextBox 6"/>
          <p:cNvSpPr txBox="1"/>
          <p:nvPr/>
        </p:nvSpPr>
        <p:spPr>
          <a:xfrm>
            <a:off x="1186675" y="19812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err="1" smtClean="0">
                <a:solidFill>
                  <a:srgbClr val="C00000"/>
                </a:solidFill>
              </a:rPr>
              <a:t>P</a:t>
            </a:r>
            <a:r>
              <a:rPr lang="en-US" sz="2400" b="1" baseline="-25000" dirty="0" err="1" smtClean="0">
                <a:solidFill>
                  <a:srgbClr val="C00000"/>
                </a:solidFill>
              </a:rPr>
              <a:t>n</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D(</a:t>
            </a:r>
            <a:r>
              <a:rPr lang="en-US" sz="2400" b="1" dirty="0" err="1" smtClean="0">
                <a:solidFill>
                  <a:srgbClr val="C00000"/>
                </a:solidFill>
              </a:rPr>
              <a:t>C</a:t>
            </a:r>
            <a:r>
              <a:rPr lang="en-US" sz="2400" b="1" baseline="-25000" dirty="0" err="1" smtClean="0">
                <a:solidFill>
                  <a:srgbClr val="C00000"/>
                </a:solidFill>
              </a:rPr>
              <a:t>n</a:t>
            </a:r>
            <a:r>
              <a:rPr lang="en-US" sz="2400" b="1" dirty="0" smtClean="0">
                <a:solidFill>
                  <a:srgbClr val="C00000"/>
                </a:solidFill>
              </a:rPr>
              <a:t>) </a:t>
            </a:r>
            <a:r>
              <a:rPr lang="en-US" sz="2400" b="1" dirty="0">
                <a:solidFill>
                  <a:srgbClr val="C00000"/>
                </a:solidFill>
              </a:rPr>
              <a:t>⊕ C</a:t>
            </a:r>
            <a:r>
              <a:rPr lang="en-US" sz="2400" b="1" baseline="-25000" dirty="0">
                <a:solidFill>
                  <a:srgbClr val="C00000"/>
                </a:solidFill>
              </a:rPr>
              <a:t>n-1</a:t>
            </a:r>
            <a:endParaRPr lang="en-US" sz="2400" b="1" dirty="0">
              <a:solidFill>
                <a:srgbClr val="C00000"/>
              </a:solidFill>
            </a:endParaRPr>
          </a:p>
        </p:txBody>
      </p:sp>
      <p:sp>
        <p:nvSpPr>
          <p:cNvPr id="57" name="TextBox 56"/>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58" name="TextBox 57"/>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59" name="TextBox 58"/>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60" name="TextBox 59"/>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61" name="TextBox 60"/>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62" name="Straight Arrow Connector 61"/>
          <p:cNvCxnSpPr>
            <a:stCxn id="57"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1" idx="0"/>
            <a:endCxn id="60"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8" idx="3"/>
            <a:endCxn id="61"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68" name="TextBox 6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69" name="TextBox 68"/>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70" name="TextBox 69"/>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71" name="Straight Arrow Connector 70"/>
          <p:cNvCxnSpPr>
            <a:stCxn id="70"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73" name="Straight Arrow Connector 72"/>
          <p:cNvCxnSpPr>
            <a:stCxn id="72" idx="2"/>
            <a:endCxn id="70"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186675" y="2412381"/>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D(C'</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cxnSp>
        <p:nvCxnSpPr>
          <p:cNvPr id="8" name="Straight Arrow Connector 7"/>
          <p:cNvCxnSpPr/>
          <p:nvPr/>
        </p:nvCxnSpPr>
        <p:spPr>
          <a:xfrm>
            <a:off x="794524" y="2643213"/>
            <a:ext cx="39215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671161" y="3072967"/>
            <a:ext cx="28616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b="1" dirty="0" smtClean="0">
                <a:solidFill>
                  <a:srgbClr val="C00000"/>
                </a:solidFill>
              </a:rPr>
              <a:t> = </a:t>
            </a:r>
            <a:r>
              <a:rPr lang="en-US" b="1" dirty="0">
                <a:solidFill>
                  <a:srgbClr val="C00000"/>
                </a:solidFill>
              </a:rPr>
              <a:t>"0000000000000000 "</a:t>
            </a:r>
            <a:endParaRPr lang="en-US" b="1" dirty="0">
              <a:solidFill>
                <a:srgbClr val="C00000"/>
              </a:solidFill>
            </a:endParaRPr>
          </a:p>
        </p:txBody>
      </p:sp>
      <p:sp>
        <p:nvSpPr>
          <p:cNvPr id="78" name="TextBox 77"/>
          <p:cNvSpPr txBox="1"/>
          <p:nvPr/>
        </p:nvSpPr>
        <p:spPr>
          <a:xfrm>
            <a:off x="3616941" y="3072967"/>
            <a:ext cx="279872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b="1" dirty="0" smtClean="0">
                <a:solidFill>
                  <a:srgbClr val="C00000"/>
                </a:solidFill>
              </a:rPr>
              <a:t> = </a:t>
            </a:r>
            <a:r>
              <a:rPr lang="en-US" b="1" dirty="0" smtClean="0">
                <a:solidFill>
                  <a:srgbClr val="C00000"/>
                </a:solidFill>
              </a:rPr>
              <a:t>"287ca837fb65e219"</a:t>
            </a:r>
            <a:endParaRPr lang="en-US" b="1" dirty="0">
              <a:solidFill>
                <a:srgbClr val="C00000"/>
              </a:solidFill>
            </a:endParaRPr>
          </a:p>
        </p:txBody>
      </p:sp>
      <p:cxnSp>
        <p:nvCxnSpPr>
          <p:cNvPr id="80" name="Straight Arrow Connector 79"/>
          <p:cNvCxnSpPr>
            <a:stCxn id="77" idx="0"/>
          </p:cNvCxnSpPr>
          <p:nvPr/>
        </p:nvCxnSpPr>
        <p:spPr>
          <a:xfrm flipV="1">
            <a:off x="2102002" y="2743201"/>
            <a:ext cx="1707998" cy="3297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8" idx="0"/>
          </p:cNvCxnSpPr>
          <p:nvPr/>
        </p:nvCxnSpPr>
        <p:spPr>
          <a:xfrm flipH="1" flipV="1">
            <a:off x="3276600" y="2743201"/>
            <a:ext cx="1739705" cy="3297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256717" y="5822201"/>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sp>
        <p:nvSpPr>
          <p:cNvPr id="31" name="TextBox 30"/>
          <p:cNvSpPr txBox="1"/>
          <p:nvPr/>
        </p:nvSpPr>
        <p:spPr>
          <a:xfrm>
            <a:off x="1256717" y="6314559"/>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a:t>
            </a:r>
            <a:r>
              <a:rPr lang="en-US" sz="2400" b="1" dirty="0" smtClean="0">
                <a:solidFill>
                  <a:srgbClr val="C00000"/>
                </a:solidFill>
              </a:rPr>
              <a:t>= P</a:t>
            </a:r>
            <a:r>
              <a:rPr lang="en-US" sz="2400" b="1" baseline="-25000" dirty="0" smtClean="0">
                <a:solidFill>
                  <a:srgbClr val="C00000"/>
                </a:solidFill>
              </a:rPr>
              <a:t>2</a:t>
            </a:r>
            <a:endParaRPr lang="en-US" sz="2400" b="1" dirty="0">
              <a:solidFill>
                <a:srgbClr val="C00000"/>
              </a:solidFill>
            </a:endParaRPr>
          </a:p>
        </p:txBody>
      </p:sp>
    </p:spTree>
    <p:extLst>
      <p:ext uri="{BB962C8B-B14F-4D97-AF65-F5344CB8AC3E}">
        <p14:creationId xmlns:p14="http://schemas.microsoft.com/office/powerpoint/2010/main" val="20071782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To put it another way…</a:t>
            </a:r>
          </a:p>
          <a:p>
            <a:r>
              <a:rPr lang="en-US" dirty="0" smtClean="0"/>
              <a:t>Original decryption:</a:t>
            </a:r>
            <a:endParaRPr lang="en-US" dirty="0"/>
          </a:p>
          <a:p>
            <a:endParaRPr lang="en-US" dirty="0" smtClean="0"/>
          </a:p>
          <a:p>
            <a:endParaRPr lang="en-US" dirty="0"/>
          </a:p>
          <a:p>
            <a:endParaRPr lang="en-US" dirty="0" smtClean="0"/>
          </a:p>
          <a:p>
            <a:r>
              <a:rPr lang="en-US" dirty="0" smtClean="0"/>
              <a:t>New </a:t>
            </a:r>
            <a:r>
              <a:rPr lang="en-US" dirty="0" smtClean="0"/>
              <a:t>decryption:</a:t>
            </a:r>
          </a:p>
          <a:p>
            <a:pPr marL="457200" lvl="1" indent="0">
              <a:buNone/>
            </a:pPr>
            <a:endParaRPr lang="en-US" baseline="-25000" dirty="0" smtClean="0">
              <a:solidFill>
                <a:schemeClr val="accent2">
                  <a:lumMod val="75000"/>
                </a:schemeClr>
              </a:solidFill>
            </a:endParaRPr>
          </a:p>
          <a:p>
            <a:pPr marL="457200" lvl="1" indent="0">
              <a:buNone/>
            </a:pPr>
            <a:endParaRPr lang="en-US" baseline="-25000" dirty="0">
              <a:solidFill>
                <a:schemeClr val="accent2">
                  <a:lumMod val="75000"/>
                </a:schemeClr>
              </a:solidFill>
            </a:endParaRPr>
          </a:p>
          <a:p>
            <a:pPr marL="457200" lvl="1" indent="0">
              <a:buNone/>
            </a:pPr>
            <a:endParaRPr lang="en-US" baseline="-25000" dirty="0" smtClean="0">
              <a:solidFill>
                <a:schemeClr val="accent2">
                  <a:lumMod val="75000"/>
                </a:schemeClr>
              </a:solidFill>
            </a:endParaRPr>
          </a:p>
          <a:p>
            <a:pPr marL="457200" lvl="1" indent="0">
              <a:buNone/>
            </a:pPr>
            <a:r>
              <a:rPr lang="en-US" baseline="-25000" dirty="0" smtClean="0">
                <a:solidFill>
                  <a:schemeClr val="accent2">
                    <a:lumMod val="75000"/>
                  </a:schemeClr>
                </a:solidFill>
              </a:rPr>
              <a:t>…</a:t>
            </a:r>
            <a:r>
              <a:rPr lang="en-US" baseline="-25000" dirty="0" smtClean="0">
                <a:solidFill>
                  <a:schemeClr val="accent2">
                    <a:lumMod val="75000"/>
                  </a:schemeClr>
                </a:solidFill>
              </a:rPr>
              <a:t>can't </a:t>
            </a:r>
            <a:r>
              <a:rPr lang="en-US" baseline="-25000" dirty="0" smtClean="0">
                <a:solidFill>
                  <a:schemeClr val="accent2">
                    <a:lumMod val="75000"/>
                  </a:schemeClr>
                </a:solidFill>
              </a:rPr>
              <a:t>reduce any </a:t>
            </a:r>
            <a:r>
              <a:rPr lang="en-US" baseline="-25000" dirty="0" smtClean="0">
                <a:solidFill>
                  <a:schemeClr val="accent2">
                    <a:lumMod val="75000"/>
                  </a:schemeClr>
                </a:solidFill>
              </a:rPr>
              <a:t>further</a:t>
            </a:r>
            <a:endParaRPr lang="en-US" baseline="-25000" dirty="0">
              <a:solidFill>
                <a:schemeClr val="accent2">
                  <a:lumMod val="75000"/>
                </a:schemeClr>
              </a:solidFill>
            </a:endParaRPr>
          </a:p>
        </p:txBody>
      </p:sp>
      <p:sp>
        <p:nvSpPr>
          <p:cNvPr id="4" name="TextBox 3"/>
          <p:cNvSpPr txBox="1"/>
          <p:nvPr/>
        </p:nvSpPr>
        <p:spPr>
          <a:xfrm>
            <a:off x="1143000" y="2675930"/>
            <a:ext cx="48006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a:solidFill>
                  <a:schemeClr val="accent3">
                    <a:lumMod val="75000"/>
                  </a:schemeClr>
                </a:solidFill>
              </a:rPr>
              <a:t>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r>
              <a:rPr lang="en-US" sz="2800" b="1" dirty="0">
                <a:solidFill>
                  <a:srgbClr val="C00000"/>
                </a:solidFill>
              </a:rPr>
              <a:t>) ⊕ C</a:t>
            </a:r>
            <a:r>
              <a:rPr lang="en-US" sz="2800" b="1" baseline="-25000" dirty="0">
                <a:solidFill>
                  <a:srgbClr val="C00000"/>
                </a:solidFill>
              </a:rPr>
              <a:t>n-1</a:t>
            </a:r>
            <a:endParaRPr lang="en-US" sz="2800" b="1" dirty="0">
              <a:solidFill>
                <a:srgbClr val="C00000"/>
              </a:solidFill>
            </a:endParaRP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aseline="-25000" dirty="0">
                <a:solidFill>
                  <a:schemeClr val="accent3">
                    <a:lumMod val="75000"/>
                  </a:schemeClr>
                </a:solidFill>
              </a:rPr>
              <a:t> </a:t>
            </a:r>
            <a:r>
              <a:rPr lang="en-US" sz="2800" b="1" dirty="0">
                <a:solidFill>
                  <a:srgbClr val="C00000"/>
                </a:solidFill>
              </a:rPr>
              <a:t>⊕ C</a:t>
            </a:r>
            <a:r>
              <a:rPr lang="en-US" sz="2800" b="1" baseline="-25000" dirty="0">
                <a:solidFill>
                  <a:srgbClr val="C00000"/>
                </a:solidFill>
              </a:rPr>
              <a:t>n-1</a:t>
            </a: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a:t>
            </a:r>
            <a:r>
              <a:rPr lang="en-US" sz="2800" b="1" dirty="0" err="1" smtClean="0">
                <a:solidFill>
                  <a:schemeClr val="accent3">
                    <a:lumMod val="75000"/>
                  </a:schemeClr>
                </a:solidFill>
              </a:rPr>
              <a:t>P</a:t>
            </a:r>
            <a:r>
              <a:rPr lang="en-US" sz="2800" b="1" baseline="-25000" dirty="0" err="1" smtClean="0">
                <a:solidFill>
                  <a:schemeClr val="accent3">
                    <a:lumMod val="75000"/>
                  </a:schemeClr>
                </a:solidFill>
              </a:rPr>
              <a:t>n</a:t>
            </a:r>
            <a:endParaRPr lang="en-US" sz="2800" b="1" baseline="-25000" dirty="0">
              <a:solidFill>
                <a:schemeClr val="accent3">
                  <a:lumMod val="75000"/>
                </a:schemeClr>
              </a:solidFill>
            </a:endParaRPr>
          </a:p>
        </p:txBody>
      </p:sp>
      <p:sp>
        <p:nvSpPr>
          <p:cNvPr id="5" name="TextBox 4"/>
          <p:cNvSpPr txBox="1"/>
          <p:nvPr/>
        </p:nvSpPr>
        <p:spPr>
          <a:xfrm>
            <a:off x="1124414" y="4876800"/>
            <a:ext cx="4819185"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a:solidFill>
                  <a:schemeClr val="accent3">
                    <a:lumMod val="75000"/>
                  </a:schemeClr>
                </a:solidFill>
              </a:rPr>
              <a:t>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r>
              <a:rPr lang="en-US" sz="2800" b="1" dirty="0">
                <a:solidFill>
                  <a:srgbClr val="C00000"/>
                </a:solidFill>
              </a:rPr>
              <a:t>) ⊕ C'</a:t>
            </a:r>
            <a:r>
              <a:rPr lang="en-US" sz="2800" b="1" baseline="-25000" dirty="0">
                <a:solidFill>
                  <a:srgbClr val="C00000"/>
                </a:solidFill>
              </a:rPr>
              <a:t>n-1</a:t>
            </a:r>
            <a:endParaRPr lang="en-US" sz="2800" b="1" dirty="0">
              <a:solidFill>
                <a:srgbClr val="C00000"/>
              </a:solidFill>
            </a:endParaRP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a:t>
            </a:r>
            <a:r>
              <a:rPr lang="en-US" sz="2800" dirty="0"/>
              <a:t> </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aseline="-25000" dirty="0">
                <a:solidFill>
                  <a:schemeClr val="accent3">
                    <a:lumMod val="75000"/>
                  </a:schemeClr>
                </a:solidFill>
              </a:rPr>
              <a:t> </a:t>
            </a:r>
            <a:r>
              <a:rPr lang="en-US" sz="2800" b="1" dirty="0">
                <a:solidFill>
                  <a:srgbClr val="C00000"/>
                </a:solidFill>
              </a:rPr>
              <a:t>⊕ </a:t>
            </a:r>
            <a:r>
              <a:rPr lang="en-US" sz="2800" b="1" dirty="0" smtClean="0">
                <a:solidFill>
                  <a:srgbClr val="C00000"/>
                </a:solidFill>
              </a:rPr>
              <a:t>C'</a:t>
            </a:r>
            <a:r>
              <a:rPr lang="en-US" sz="2800" b="1" baseline="-25000" dirty="0" smtClean="0">
                <a:solidFill>
                  <a:srgbClr val="C00000"/>
                </a:solidFill>
              </a:rPr>
              <a:t>n-1</a:t>
            </a:r>
            <a:endParaRPr lang="en-US" sz="2800" b="1" baseline="-25000" dirty="0">
              <a:solidFill>
                <a:srgbClr val="C00000"/>
              </a:solidFill>
            </a:endParaRPr>
          </a:p>
        </p:txBody>
      </p:sp>
    </p:spTree>
    <p:extLst>
      <p:ext uri="{BB962C8B-B14F-4D97-AF65-F5344CB8AC3E}">
        <p14:creationId xmlns:p14="http://schemas.microsoft.com/office/powerpoint/2010/main" val="21362242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8588"/>
            <a:ext cx="8229600" cy="5442684"/>
          </a:xfrm>
        </p:spPr>
        <p:txBody>
          <a:bodyPr>
            <a:normAutofit/>
          </a:bodyPr>
          <a:lstStyle/>
          <a:p>
            <a:r>
              <a:rPr lang="en-US" dirty="0" smtClean="0"/>
              <a:t>So now we have this formula:</a:t>
            </a:r>
          </a:p>
          <a:p>
            <a:endParaRPr lang="en-US" dirty="0"/>
          </a:p>
          <a:p>
            <a:r>
              <a:rPr lang="en-US" dirty="0" smtClean="0"/>
              <a:t>But what's it </a:t>
            </a:r>
            <a:r>
              <a:rPr lang="en-US" i="1" dirty="0" smtClean="0"/>
              <a:t>mean</a:t>
            </a:r>
            <a:r>
              <a:rPr lang="en-US" dirty="0" smtClean="0"/>
              <a:t>?</a:t>
            </a:r>
          </a:p>
          <a:p>
            <a:r>
              <a:rPr lang="en-US" dirty="0" smtClean="0"/>
              <a:t>The first thing we want to do is re-arrange it, because we want to solve for the</a:t>
            </a:r>
            <a:br>
              <a:rPr lang="en-US" dirty="0" smtClean="0"/>
            </a:br>
            <a:r>
              <a:rPr lang="en-US" dirty="0" smtClean="0"/>
              <a:t>original plaintext, </a:t>
            </a:r>
            <a:r>
              <a:rPr lang="en-US" dirty="0"/>
              <a:t>P</a:t>
            </a:r>
            <a:r>
              <a:rPr lang="en-US" baseline="-25000" dirty="0"/>
              <a:t>2 </a:t>
            </a:r>
            <a:r>
              <a:rPr lang="en-US" dirty="0" smtClean="0"/>
              <a:t>:</a:t>
            </a:r>
          </a:p>
          <a:p>
            <a:endParaRPr lang="en-US" dirty="0" smtClean="0"/>
          </a:p>
          <a:p>
            <a:r>
              <a:rPr lang="en-US" dirty="0" smtClean="0"/>
              <a:t>This is legal, because </a:t>
            </a:r>
            <a:endParaRPr lang="en-US" dirty="0"/>
          </a:p>
          <a:p>
            <a:endParaRPr lang="en-US" dirty="0" smtClean="0"/>
          </a:p>
          <a:p>
            <a:pPr marL="342900" lvl="1" indent="-342900">
              <a:buFont typeface="Arial" pitchFamily="34" charset="0"/>
              <a:buChar char="•"/>
            </a:pPr>
            <a:endParaRPr lang="en-US" sz="2400" dirty="0" smtClean="0"/>
          </a:p>
          <a:p>
            <a:pPr marL="0" indent="0">
              <a:buNone/>
            </a:pPr>
            <a:endParaRPr lang="en-US" dirty="0"/>
          </a:p>
        </p:txBody>
      </p:sp>
      <p:sp>
        <p:nvSpPr>
          <p:cNvPr id="57" name="TextBox 56"/>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58" name="TextBox 57"/>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59" name="TextBox 58"/>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60" name="TextBox 59"/>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61" name="TextBox 60"/>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62" name="Straight Arrow Connector 61"/>
          <p:cNvCxnSpPr>
            <a:stCxn id="57"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1" idx="0"/>
            <a:endCxn id="60"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8" idx="3"/>
            <a:endCxn id="61"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68" name="TextBox 6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69" name="TextBox 68"/>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70" name="TextBox 69"/>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71" name="Straight Arrow Connector 70"/>
          <p:cNvCxnSpPr>
            <a:stCxn id="70"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73" name="Straight Arrow Connector 72"/>
          <p:cNvCxnSpPr>
            <a:stCxn id="72" idx="2"/>
            <a:endCxn id="70"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219200" y="19812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sp>
        <p:nvSpPr>
          <p:cNvPr id="24" name="TextBox 23"/>
          <p:cNvSpPr txBox="1"/>
          <p:nvPr/>
        </p:nvSpPr>
        <p:spPr>
          <a:xfrm>
            <a:off x="1198756" y="4863128"/>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 </a:t>
            </a:r>
            <a:r>
              <a:rPr lang="en-US" sz="2400" b="1" dirty="0" smtClean="0">
                <a:solidFill>
                  <a:srgbClr val="C00000"/>
                </a:solidFill>
              </a:rPr>
              <a:t>= </a:t>
            </a:r>
            <a:r>
              <a:rPr lang="en-US" sz="2400" b="1" dirty="0">
                <a:solidFill>
                  <a:srgbClr val="C00000"/>
                </a:solidFill>
              </a:rPr>
              <a:t>P'</a:t>
            </a:r>
            <a:r>
              <a:rPr lang="en-US" sz="2400" b="1" baseline="-25000" dirty="0">
                <a:solidFill>
                  <a:srgbClr val="C00000"/>
                </a:solidFill>
              </a:rPr>
              <a:t>2 </a:t>
            </a:r>
            <a:r>
              <a:rPr lang="en-US" sz="2400" b="1" dirty="0" smtClean="0">
                <a:solidFill>
                  <a:srgbClr val="C00000"/>
                </a:solidFill>
              </a:rPr>
              <a:t>⊕ C</a:t>
            </a:r>
            <a:r>
              <a:rPr lang="en-US" sz="2400" b="1" baseline="-25000" dirty="0" smtClean="0">
                <a:solidFill>
                  <a:srgbClr val="C00000"/>
                </a:solidFill>
              </a:rPr>
              <a:t>1</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sp>
        <p:nvSpPr>
          <p:cNvPr id="25" name="TextBox 24"/>
          <p:cNvSpPr txBox="1"/>
          <p:nvPr/>
        </p:nvSpPr>
        <p:spPr>
          <a:xfrm>
            <a:off x="1198756" y="5955500"/>
            <a:ext cx="245884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A ⊕ B = B ⊕ A</a:t>
            </a:r>
            <a:endParaRPr lang="en-US" sz="2400" b="1" dirty="0">
              <a:solidFill>
                <a:srgbClr val="C00000"/>
              </a:solidFill>
            </a:endParaRPr>
          </a:p>
        </p:txBody>
      </p:sp>
    </p:spTree>
    <p:extLst>
      <p:ext uri="{BB962C8B-B14F-4D97-AF65-F5344CB8AC3E}">
        <p14:creationId xmlns:p14="http://schemas.microsoft.com/office/powerpoint/2010/main" val="33295565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7" name="Content Placeholder 2"/>
          <p:cNvSpPr>
            <a:spLocks noGrp="1"/>
          </p:cNvSpPr>
          <p:nvPr>
            <p:ph idx="1"/>
          </p:nvPr>
        </p:nvSpPr>
        <p:spPr>
          <a:xfrm>
            <a:off x="440473" y="4191000"/>
            <a:ext cx="8229600" cy="2392363"/>
          </a:xfrm>
        </p:spPr>
        <p:txBody>
          <a:bodyPr>
            <a:normAutofit fontScale="92500" lnSpcReduction="10000"/>
          </a:bodyPr>
          <a:lstStyle/>
          <a:p>
            <a:r>
              <a:rPr lang="en-US" dirty="0" smtClean="0"/>
              <a:t>We </a:t>
            </a:r>
            <a:r>
              <a:rPr lang="en-US" b="1" i="1" dirty="0" smtClean="0"/>
              <a:t>control</a:t>
            </a:r>
            <a:r>
              <a:rPr lang="en-US" dirty="0" smtClean="0"/>
              <a:t> </a:t>
            </a:r>
            <a:r>
              <a:rPr lang="en-US" b="1" dirty="0">
                <a:solidFill>
                  <a:srgbClr val="C00000"/>
                </a:solidFill>
              </a:rPr>
              <a:t>C'</a:t>
            </a:r>
            <a:r>
              <a:rPr lang="en-US" b="1" baseline="-25000" dirty="0">
                <a:solidFill>
                  <a:srgbClr val="C00000"/>
                </a:solidFill>
              </a:rPr>
              <a:t>1</a:t>
            </a:r>
            <a:r>
              <a:rPr lang="en-US" dirty="0" smtClean="0"/>
              <a:t>, and we </a:t>
            </a:r>
            <a:r>
              <a:rPr lang="en-US" b="1" i="1" dirty="0" smtClean="0"/>
              <a:t>know</a:t>
            </a:r>
            <a:r>
              <a:rPr lang="en-US" dirty="0"/>
              <a:t> </a:t>
            </a:r>
            <a:r>
              <a:rPr lang="en-US" b="1" dirty="0">
                <a:solidFill>
                  <a:srgbClr val="C00000"/>
                </a:solidFill>
              </a:rPr>
              <a:t>C</a:t>
            </a:r>
            <a:r>
              <a:rPr lang="en-US" b="1" baseline="-25000" dirty="0">
                <a:solidFill>
                  <a:srgbClr val="C00000"/>
                </a:solidFill>
              </a:rPr>
              <a:t>1</a:t>
            </a:r>
            <a:r>
              <a:rPr lang="en-US" dirty="0" smtClean="0"/>
              <a:t>, but </a:t>
            </a:r>
            <a:br>
              <a:rPr lang="en-US" dirty="0" smtClean="0"/>
            </a:br>
            <a:r>
              <a:rPr lang="en-US" dirty="0" smtClean="0"/>
              <a:t>what </a:t>
            </a:r>
            <a:r>
              <a:rPr lang="en-US" dirty="0"/>
              <a:t>about </a:t>
            </a:r>
            <a:r>
              <a:rPr lang="en-US" b="1" dirty="0">
                <a:solidFill>
                  <a:srgbClr val="C00000"/>
                </a:solidFill>
              </a:rPr>
              <a:t>P</a:t>
            </a:r>
            <a:r>
              <a:rPr lang="en-US" b="1" baseline="-25000" dirty="0">
                <a:solidFill>
                  <a:srgbClr val="C00000"/>
                </a:solidFill>
              </a:rPr>
              <a:t>2</a:t>
            </a:r>
            <a:r>
              <a:rPr lang="en-US" dirty="0" smtClean="0"/>
              <a:t> </a:t>
            </a:r>
            <a:r>
              <a:rPr lang="en-US" dirty="0"/>
              <a:t>and </a:t>
            </a:r>
            <a:r>
              <a:rPr lang="en-US" b="1" dirty="0" smtClean="0">
                <a:solidFill>
                  <a:srgbClr val="C00000"/>
                </a:solidFill>
              </a:rPr>
              <a:t>P'</a:t>
            </a:r>
            <a:r>
              <a:rPr lang="en-US" b="1" baseline="-25000" dirty="0" smtClean="0">
                <a:solidFill>
                  <a:srgbClr val="C00000"/>
                </a:solidFill>
              </a:rPr>
              <a:t>2</a:t>
            </a:r>
            <a:r>
              <a:rPr lang="en-US" dirty="0" smtClean="0"/>
              <a:t>?</a:t>
            </a:r>
          </a:p>
          <a:p>
            <a:r>
              <a:rPr lang="en-US" dirty="0" smtClean="0"/>
              <a:t>We have an equation with two </a:t>
            </a:r>
            <a:br>
              <a:rPr lang="en-US" dirty="0" smtClean="0"/>
            </a:br>
            <a:r>
              <a:rPr lang="en-US" dirty="0" smtClean="0"/>
              <a:t>unknowns!</a:t>
            </a:r>
          </a:p>
          <a:p>
            <a:pPr lvl="1"/>
            <a:r>
              <a:rPr lang="en-US" dirty="0" smtClean="0"/>
              <a:t>Or do we?</a:t>
            </a:r>
          </a:p>
        </p:txBody>
      </p:sp>
      <p:sp>
        <p:nvSpPr>
          <p:cNvPr id="4" name="TextBox 3"/>
          <p:cNvSpPr txBox="1"/>
          <p:nvPr/>
        </p:nvSpPr>
        <p:spPr>
          <a:xfrm>
            <a:off x="457200" y="1295400"/>
            <a:ext cx="41952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 </a:t>
            </a:r>
            <a:r>
              <a:rPr lang="en-US" sz="2400" b="1" dirty="0">
                <a:solidFill>
                  <a:srgbClr val="C00000"/>
                </a:solidFill>
              </a:rPr>
              <a:t>= P'</a:t>
            </a:r>
            <a:r>
              <a:rPr lang="en-US" sz="2400" b="1" baseline="-25000" dirty="0">
                <a:solidFill>
                  <a:srgbClr val="C00000"/>
                </a:solidFill>
              </a:rPr>
              <a:t>2 </a:t>
            </a:r>
            <a:r>
              <a:rPr lang="en-US" sz="2400" b="1" dirty="0">
                <a:solidFill>
                  <a:srgbClr val="C00000"/>
                </a:solidFill>
              </a:rPr>
              <a:t>⊕ C</a:t>
            </a:r>
            <a:r>
              <a:rPr lang="en-US" sz="2400" b="1" baseline="-25000" dirty="0">
                <a:solidFill>
                  <a:srgbClr val="C00000"/>
                </a:solidFill>
              </a:rPr>
              <a:t>1</a:t>
            </a:r>
            <a:r>
              <a:rPr lang="en-US" sz="2400" b="1" dirty="0">
                <a:solidFill>
                  <a:srgbClr val="C00000"/>
                </a:solidFill>
              </a:rPr>
              <a:t> ⊕ C'</a:t>
            </a:r>
            <a:r>
              <a:rPr lang="en-US" sz="2400" b="1" baseline="-25000" dirty="0">
                <a:solidFill>
                  <a:srgbClr val="C00000"/>
                </a:solidFill>
              </a:rPr>
              <a:t>1</a:t>
            </a:r>
            <a:endParaRPr lang="en-US" sz="2400" b="1" dirty="0">
              <a:solidFill>
                <a:srgbClr val="C00000"/>
              </a:solidFill>
            </a:endParaRPr>
          </a:p>
        </p:txBody>
      </p:sp>
      <p:sp>
        <p:nvSpPr>
          <p:cNvPr id="5" name="TextBox 4"/>
          <p:cNvSpPr txBox="1"/>
          <p:nvPr/>
        </p:nvSpPr>
        <p:spPr>
          <a:xfrm>
            <a:off x="457200" y="1828800"/>
            <a:ext cx="8610600" cy="2308324"/>
          </a:xfrm>
          <a:prstGeom prst="rect">
            <a:avLst/>
          </a:prstGeom>
          <a:noFill/>
        </p:spPr>
        <p:txBody>
          <a:bodyPr wrap="square" rtlCol="0">
            <a:spAutoFit/>
          </a:bodyPr>
          <a:lstStyle/>
          <a:p>
            <a:r>
              <a:rPr lang="en-US" sz="2400" dirty="0" smtClean="0"/>
              <a:t>Here's that formula again. And here's what the terms mean:</a:t>
            </a:r>
          </a:p>
          <a:p>
            <a:r>
              <a:rPr lang="en-US" sz="2400" b="1" dirty="0" smtClean="0">
                <a:solidFill>
                  <a:srgbClr val="C00000"/>
                </a:solidFill>
              </a:rPr>
              <a:t>P</a:t>
            </a:r>
            <a:r>
              <a:rPr lang="en-US" sz="2400" b="1" baseline="-25000" dirty="0" smtClean="0">
                <a:solidFill>
                  <a:srgbClr val="C00000"/>
                </a:solidFill>
              </a:rPr>
              <a:t>2</a:t>
            </a:r>
            <a:r>
              <a:rPr lang="en-US" sz="2400" dirty="0" smtClean="0"/>
              <a:t> = The original plaintext value (our goal)</a:t>
            </a:r>
          </a:p>
          <a:p>
            <a:r>
              <a:rPr lang="en-US" sz="2400" b="1" dirty="0">
                <a:solidFill>
                  <a:srgbClr val="C00000"/>
                </a:solidFill>
              </a:rPr>
              <a:t>P’</a:t>
            </a:r>
            <a:r>
              <a:rPr lang="en-US" sz="2400" b="1" baseline="-25000" dirty="0">
                <a:solidFill>
                  <a:srgbClr val="C00000"/>
                </a:solidFill>
              </a:rPr>
              <a:t>2</a:t>
            </a:r>
            <a:r>
              <a:rPr lang="en-US" sz="2400" dirty="0"/>
              <a:t> = The value the server calculates (mostly a garbage string)</a:t>
            </a:r>
          </a:p>
          <a:p>
            <a:r>
              <a:rPr lang="en-US" sz="2400" b="1" dirty="0" smtClean="0">
                <a:solidFill>
                  <a:srgbClr val="C00000"/>
                </a:solidFill>
              </a:rPr>
              <a:t>C</a:t>
            </a:r>
            <a:r>
              <a:rPr lang="en-US" sz="2400" b="1" baseline="-25000" dirty="0" smtClean="0">
                <a:solidFill>
                  <a:srgbClr val="C00000"/>
                </a:solidFill>
              </a:rPr>
              <a:t>1</a:t>
            </a:r>
            <a:r>
              <a:rPr lang="en-US" sz="2400" dirty="0" smtClean="0"/>
              <a:t> = The previous </a:t>
            </a:r>
            <a:r>
              <a:rPr lang="en-US" sz="2400" dirty="0" err="1" smtClean="0"/>
              <a:t>ciphertext</a:t>
            </a:r>
            <a:r>
              <a:rPr lang="en-US" sz="2400" dirty="0" smtClean="0"/>
              <a:t> block (known to us)</a:t>
            </a:r>
          </a:p>
          <a:p>
            <a:r>
              <a:rPr lang="en-US" sz="2400" b="1" dirty="0">
                <a:solidFill>
                  <a:srgbClr val="C00000"/>
                </a:solidFill>
              </a:rPr>
              <a:t>C'</a:t>
            </a:r>
            <a:r>
              <a:rPr lang="en-US" sz="2400" b="1" baseline="-25000" dirty="0">
                <a:solidFill>
                  <a:srgbClr val="C00000"/>
                </a:solidFill>
              </a:rPr>
              <a:t>1</a:t>
            </a:r>
            <a:r>
              <a:rPr lang="en-US" sz="2400" b="1" dirty="0" smtClean="0">
                <a:solidFill>
                  <a:schemeClr val="accent5">
                    <a:lumMod val="50000"/>
                  </a:schemeClr>
                </a:solidFill>
              </a:rPr>
              <a:t> </a:t>
            </a:r>
            <a:r>
              <a:rPr lang="en-US" sz="2400" dirty="0" smtClean="0"/>
              <a:t>= The </a:t>
            </a:r>
            <a:r>
              <a:rPr lang="en-US" sz="2400" dirty="0" err="1" smtClean="0"/>
              <a:t>ciphertext</a:t>
            </a:r>
            <a:r>
              <a:rPr lang="en-US" sz="2400" dirty="0" smtClean="0"/>
              <a:t> block chosen by the attacker (“0000000000000000</a:t>
            </a:r>
            <a:r>
              <a:rPr lang="en-US" sz="2400" dirty="0" smtClean="0"/>
              <a:t>”)</a:t>
            </a:r>
            <a:endParaRPr lang="en-US" sz="2400" dirty="0"/>
          </a:p>
        </p:txBody>
      </p:sp>
      <p:sp>
        <p:nvSpPr>
          <p:cNvPr id="6" name="TextBox 5"/>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8" name="TextBox 7"/>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9" name="TextBox 8"/>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0" name="TextBox 9"/>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1" name="TextBox 10"/>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2" name="Straight Arrow Connector 11"/>
          <p:cNvCxnSpPr>
            <a:stCxn id="6"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0"/>
            <a:endCxn id="10"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11"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19" name="TextBox 18"/>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0" name="TextBox 19"/>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1" name="Straight Arrow Connector 20"/>
          <p:cNvCxnSpPr>
            <a:stCxn id="20"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3" name="Straight Arrow Connector 22"/>
          <p:cNvCxnSpPr>
            <a:stCxn id="22" idx="2"/>
            <a:endCxn id="20"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9529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a:xfrm flipH="1">
            <a:off x="5715002" y="3200400"/>
            <a:ext cx="700666" cy="533400"/>
          </a:xfrm>
          <a:prstGeom prst="straightConnector1">
            <a:avLst/>
          </a:prstGeom>
          <a:ln w="28575">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Padding oracles</a:t>
            </a:r>
            <a:endParaRPr lang="en-US" dirty="0"/>
          </a:p>
        </p:txBody>
      </p:sp>
      <p:sp>
        <p:nvSpPr>
          <p:cNvPr id="3" name="Content Placeholder 2"/>
          <p:cNvSpPr>
            <a:spLocks noGrp="1"/>
          </p:cNvSpPr>
          <p:nvPr>
            <p:ph idx="1"/>
          </p:nvPr>
        </p:nvSpPr>
        <p:spPr>
          <a:xfrm>
            <a:off x="457200" y="1905000"/>
            <a:ext cx="8229600" cy="4221163"/>
          </a:xfrm>
        </p:spPr>
        <p:txBody>
          <a:bodyPr>
            <a:normAutofit fontScale="77500" lnSpcReduction="20000"/>
          </a:bodyPr>
          <a:lstStyle/>
          <a:p>
            <a:pPr marL="342900" lvl="1" indent="-342900">
              <a:buFont typeface="Arial"/>
              <a:buChar char="•"/>
            </a:pPr>
            <a:r>
              <a:rPr lang="en-US" sz="3200" dirty="0"/>
              <a:t>Let's focus on </a:t>
            </a:r>
            <a:r>
              <a:rPr lang="en-US" sz="3200" b="1" dirty="0">
                <a:solidFill>
                  <a:srgbClr val="C00000"/>
                </a:solidFill>
              </a:rPr>
              <a:t>P'</a:t>
            </a:r>
            <a:r>
              <a:rPr lang="en-US" sz="3200" b="1" baseline="-25000" dirty="0">
                <a:solidFill>
                  <a:srgbClr val="C00000"/>
                </a:solidFill>
              </a:rPr>
              <a:t>2</a:t>
            </a:r>
            <a:r>
              <a:rPr lang="en-US" sz="3200" dirty="0"/>
              <a:t>, and move on to the next step: Remove/verify padding</a:t>
            </a:r>
          </a:p>
          <a:p>
            <a:r>
              <a:rPr lang="en-US" dirty="0"/>
              <a:t>If </a:t>
            </a:r>
            <a:r>
              <a:rPr lang="en-US" b="1" dirty="0">
                <a:solidFill>
                  <a:srgbClr val="C00000"/>
                </a:solidFill>
              </a:rPr>
              <a:t>P'</a:t>
            </a:r>
            <a:r>
              <a:rPr lang="en-US" b="1" baseline="-25000" dirty="0">
                <a:solidFill>
                  <a:srgbClr val="C00000"/>
                </a:solidFill>
              </a:rPr>
              <a:t>2</a:t>
            </a:r>
            <a:r>
              <a:rPr lang="en-US" dirty="0"/>
              <a:t> decrypts to</a:t>
            </a:r>
            <a:r>
              <a:rPr lang="en-US" dirty="0" smtClean="0"/>
              <a:t>:</a:t>
            </a:r>
          </a:p>
          <a:p>
            <a:pPr lvl="1"/>
            <a:r>
              <a:rPr lang="en-US" dirty="0" smtClean="0"/>
              <a:t>"[garbage]\x00" </a:t>
            </a:r>
            <a:r>
              <a:rPr lang="en-US" dirty="0" smtClean="0">
                <a:sym typeface="Wingdings" pitchFamily="2" charset="2"/>
              </a:rPr>
              <a:t> Bad padding</a:t>
            </a:r>
            <a:endParaRPr lang="en-US" dirty="0" smtClean="0"/>
          </a:p>
          <a:p>
            <a:pPr lvl="1"/>
            <a:r>
              <a:rPr lang="en-US" dirty="0" smtClean="0"/>
              <a:t>"</a:t>
            </a:r>
            <a:r>
              <a:rPr lang="en-US" dirty="0"/>
              <a:t>[garbage]</a:t>
            </a:r>
            <a:r>
              <a:rPr lang="en-US" b="1" dirty="0" smtClean="0">
                <a:solidFill>
                  <a:srgbClr val="C00000"/>
                </a:solidFill>
              </a:rPr>
              <a:t>\x01</a:t>
            </a:r>
            <a:r>
              <a:rPr lang="en-US" dirty="0" smtClean="0"/>
              <a:t>" </a:t>
            </a:r>
            <a:r>
              <a:rPr lang="en-US" dirty="0" smtClean="0">
                <a:sym typeface="Wingdings" pitchFamily="2" charset="2"/>
              </a:rPr>
              <a:t> Good padding</a:t>
            </a:r>
            <a:endParaRPr lang="en-US" dirty="0" smtClean="0"/>
          </a:p>
          <a:p>
            <a:pPr lvl="1"/>
            <a:r>
              <a:rPr lang="en-US" dirty="0" smtClean="0"/>
              <a:t>"</a:t>
            </a:r>
            <a:r>
              <a:rPr lang="en-US" dirty="0"/>
              <a:t>[garbage]</a:t>
            </a:r>
            <a:r>
              <a:rPr lang="en-US" dirty="0" smtClean="0"/>
              <a:t>\x02"</a:t>
            </a:r>
            <a:r>
              <a:rPr lang="en-US" dirty="0"/>
              <a:t> </a:t>
            </a:r>
            <a:r>
              <a:rPr lang="en-US" dirty="0">
                <a:sym typeface="Wingdings" pitchFamily="2" charset="2"/>
              </a:rPr>
              <a:t> Bad </a:t>
            </a:r>
            <a:r>
              <a:rPr lang="en-US" dirty="0" smtClean="0">
                <a:sym typeface="Wingdings" pitchFamily="2" charset="2"/>
              </a:rPr>
              <a:t>padding (probably*)</a:t>
            </a:r>
            <a:endParaRPr lang="en-US" dirty="0" smtClean="0"/>
          </a:p>
          <a:p>
            <a:pPr lvl="1"/>
            <a:r>
              <a:rPr lang="en-US" dirty="0" smtClean="0"/>
              <a:t>"</a:t>
            </a:r>
            <a:r>
              <a:rPr lang="en-US" dirty="0"/>
              <a:t>[garbage]</a:t>
            </a:r>
            <a:r>
              <a:rPr lang="en-US" dirty="0" smtClean="0"/>
              <a:t>\x03"</a:t>
            </a:r>
            <a:r>
              <a:rPr lang="en-US" dirty="0"/>
              <a:t> </a:t>
            </a:r>
            <a:r>
              <a:rPr lang="en-US" dirty="0">
                <a:sym typeface="Wingdings" pitchFamily="2" charset="2"/>
              </a:rPr>
              <a:t> Bad padding</a:t>
            </a:r>
            <a:endParaRPr lang="en-US" dirty="0" smtClean="0"/>
          </a:p>
          <a:p>
            <a:pPr lvl="1"/>
            <a:r>
              <a:rPr lang="en-US" dirty="0" smtClean="0"/>
              <a:t>"</a:t>
            </a:r>
            <a:r>
              <a:rPr lang="en-US" dirty="0"/>
              <a:t>[garbage]</a:t>
            </a:r>
            <a:r>
              <a:rPr lang="en-US" dirty="0" smtClean="0"/>
              <a:t>\x04"</a:t>
            </a:r>
            <a:r>
              <a:rPr lang="en-US" dirty="0"/>
              <a:t> </a:t>
            </a:r>
            <a:r>
              <a:rPr lang="en-US" dirty="0">
                <a:sym typeface="Wingdings" pitchFamily="2" charset="2"/>
              </a:rPr>
              <a:t> Bad padding</a:t>
            </a:r>
            <a:endParaRPr lang="en-US" dirty="0" smtClean="0"/>
          </a:p>
          <a:p>
            <a:pPr lvl="1"/>
            <a:r>
              <a:rPr lang="en-US" dirty="0" smtClean="0"/>
              <a:t>"</a:t>
            </a:r>
            <a:r>
              <a:rPr lang="en-US" dirty="0"/>
              <a:t>[garbage]</a:t>
            </a:r>
            <a:r>
              <a:rPr lang="en-US" dirty="0" smtClean="0"/>
              <a:t>\x05"</a:t>
            </a:r>
            <a:r>
              <a:rPr lang="en-US" dirty="0"/>
              <a:t> </a:t>
            </a:r>
            <a:r>
              <a:rPr lang="en-US" dirty="0">
                <a:sym typeface="Wingdings" pitchFamily="2" charset="2"/>
              </a:rPr>
              <a:t> Bad </a:t>
            </a:r>
            <a:r>
              <a:rPr lang="en-US" dirty="0" smtClean="0">
                <a:sym typeface="Wingdings" pitchFamily="2" charset="2"/>
              </a:rPr>
              <a:t>padding</a:t>
            </a:r>
            <a:endParaRPr lang="en-US" dirty="0">
              <a:sym typeface="Wingdings" pitchFamily="2" charset="2"/>
            </a:endParaRPr>
          </a:p>
          <a:p>
            <a:pPr lvl="1"/>
            <a:r>
              <a:rPr lang="en-US" dirty="0" smtClean="0">
                <a:sym typeface="Wingdings" pitchFamily="2" charset="2"/>
              </a:rPr>
              <a:t>……</a:t>
            </a:r>
          </a:p>
          <a:p>
            <a:r>
              <a:rPr lang="en-US" dirty="0" smtClean="0">
                <a:sym typeface="Wingdings" pitchFamily="2" charset="2"/>
              </a:rPr>
              <a:t>By definition – for this attack – the server</a:t>
            </a:r>
            <a:br>
              <a:rPr lang="en-US" dirty="0" smtClean="0">
                <a:sym typeface="Wingdings" pitchFamily="2" charset="2"/>
              </a:rPr>
            </a:br>
            <a:r>
              <a:rPr lang="en-US" dirty="0" smtClean="0">
                <a:sym typeface="Wingdings" pitchFamily="2" charset="2"/>
              </a:rPr>
              <a:t>tells us when the padding is good or bad</a:t>
            </a:r>
            <a:endParaRPr lang="en-US" dirty="0"/>
          </a:p>
          <a:p>
            <a:endParaRPr lang="en-US" dirty="0" smtClean="0"/>
          </a:p>
          <a:p>
            <a:endParaRPr lang="en-US" dirty="0"/>
          </a:p>
          <a:p>
            <a:endParaRPr lang="en-US" dirty="0"/>
          </a:p>
        </p:txBody>
      </p:sp>
      <p:sp>
        <p:nvSpPr>
          <p:cNvPr id="7" name="TextBox 6"/>
          <p:cNvSpPr txBox="1"/>
          <p:nvPr/>
        </p:nvSpPr>
        <p:spPr>
          <a:xfrm>
            <a:off x="457200" y="1295400"/>
            <a:ext cx="41952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a:t>
            </a:r>
            <a:r>
              <a:rPr lang="en-US" sz="2400" b="1" dirty="0">
                <a:solidFill>
                  <a:srgbClr val="C00000"/>
                </a:solidFill>
              </a:rPr>
              <a:t> = P</a:t>
            </a:r>
            <a:r>
              <a:rPr lang="en-US" sz="2400" b="1" baseline="-25000" dirty="0">
                <a:solidFill>
                  <a:srgbClr val="C00000"/>
                </a:solidFill>
              </a:rPr>
              <a:t>2</a:t>
            </a:r>
            <a:r>
              <a:rPr lang="en-US" sz="2400" b="1" dirty="0">
                <a:solidFill>
                  <a:srgbClr val="C00000"/>
                </a:solidFill>
              </a:rPr>
              <a:t> ⊕ C</a:t>
            </a:r>
            <a:r>
              <a:rPr lang="en-US" sz="2400" b="1" baseline="-25000" dirty="0">
                <a:solidFill>
                  <a:srgbClr val="C00000"/>
                </a:solidFill>
              </a:rPr>
              <a:t>1</a:t>
            </a:r>
            <a:r>
              <a:rPr lang="en-US" sz="2400" b="1" dirty="0">
                <a:solidFill>
                  <a:srgbClr val="C00000"/>
                </a:solidFill>
              </a:rPr>
              <a:t> ⊕ C'</a:t>
            </a:r>
            <a:r>
              <a:rPr lang="en-US" sz="2400" b="1" baseline="-25000" dirty="0">
                <a:solidFill>
                  <a:srgbClr val="C00000"/>
                </a:solidFill>
              </a:rPr>
              <a:t>1</a:t>
            </a:r>
            <a:endParaRPr lang="en-US" sz="2400" b="1" dirty="0">
              <a:solidFill>
                <a:srgbClr val="C00000"/>
              </a:solidFill>
            </a:endParaRPr>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017941" y="2667000"/>
            <a:ext cx="2931842" cy="830997"/>
          </a:xfrm>
          <a:prstGeom prst="rect">
            <a:avLst/>
          </a:prstGeom>
          <a:solidFill>
            <a:schemeClr val="accent3">
              <a:lumMod val="75000"/>
            </a:schemeClr>
          </a:solidFill>
        </p:spPr>
        <p:txBody>
          <a:bodyPr wrap="square" rtlCol="0">
            <a:spAutoFit/>
          </a:bodyPr>
          <a:lstStyle/>
          <a:p>
            <a:r>
              <a:rPr lang="en-US" sz="1600" dirty="0" smtClean="0"/>
              <a:t>Let's ignore the rare case where the string happens to end with \x02\x02 or \x03\x03\x03 or …</a:t>
            </a:r>
            <a:endParaRPr lang="en-US" sz="1600" dirty="0"/>
          </a:p>
        </p:txBody>
      </p:sp>
    </p:spTree>
    <p:extLst>
      <p:ext uri="{BB962C8B-B14F-4D97-AF65-F5344CB8AC3E}">
        <p14:creationId xmlns:p14="http://schemas.microsoft.com/office/powerpoint/2010/main" val="21460978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a:t>
            </a:r>
            <a:endParaRPr lang="en-US" dirty="0"/>
          </a:p>
        </p:txBody>
      </p:sp>
      <p:sp>
        <p:nvSpPr>
          <p:cNvPr id="3" name="Content Placeholder 2"/>
          <p:cNvSpPr>
            <a:spLocks noGrp="1"/>
          </p:cNvSpPr>
          <p:nvPr>
            <p:ph idx="1"/>
          </p:nvPr>
        </p:nvSpPr>
        <p:spPr>
          <a:xfrm>
            <a:off x="457200" y="1905000"/>
            <a:ext cx="8229600" cy="4936272"/>
          </a:xfrm>
        </p:spPr>
        <p:txBody>
          <a:bodyPr>
            <a:normAutofit/>
          </a:bodyPr>
          <a:lstStyle/>
          <a:p>
            <a:r>
              <a:rPr lang="en-US" dirty="0" smtClean="0"/>
              <a:t>What's this mean for our attack?</a:t>
            </a:r>
          </a:p>
          <a:p>
            <a:r>
              <a:rPr lang="en-US" dirty="0" smtClean="0">
                <a:sym typeface="Wingdings" pitchFamily="2" charset="2"/>
              </a:rPr>
              <a:t>As soon as the padding is correct, we know the last byte of the new plaintext (</a:t>
            </a:r>
            <a:r>
              <a:rPr lang="en-US" b="1" dirty="0" smtClean="0">
                <a:solidFill>
                  <a:srgbClr val="C00000"/>
                </a:solidFill>
              </a:rPr>
              <a:t>P'</a:t>
            </a:r>
            <a:r>
              <a:rPr lang="en-US" b="1" baseline="-25000" dirty="0" smtClean="0">
                <a:solidFill>
                  <a:srgbClr val="C00000"/>
                </a:solidFill>
              </a:rPr>
              <a:t>2</a:t>
            </a:r>
            <a:r>
              <a:rPr lang="en-US" dirty="0" smtClean="0">
                <a:sym typeface="Wingdings" pitchFamily="2" charset="2"/>
              </a:rPr>
              <a:t>)</a:t>
            </a:r>
          </a:p>
          <a:p>
            <a:r>
              <a:rPr lang="en-US" dirty="0" smtClean="0">
                <a:sym typeface="Wingdings" pitchFamily="2" charset="2"/>
              </a:rPr>
              <a:t>That's big. That's HUGE!</a:t>
            </a:r>
          </a:p>
          <a:p>
            <a:pPr lvl="1"/>
            <a:r>
              <a:rPr lang="en-US" dirty="0" smtClean="0">
                <a:sym typeface="Wingdings" pitchFamily="2" charset="2"/>
              </a:rPr>
              <a:t>Suddenly, our equation for the last</a:t>
            </a:r>
            <a:br>
              <a:rPr lang="en-US" dirty="0" smtClean="0">
                <a:sym typeface="Wingdings" pitchFamily="2" charset="2"/>
              </a:rPr>
            </a:br>
            <a:r>
              <a:rPr lang="en-US" dirty="0" smtClean="0">
                <a:sym typeface="Wingdings" pitchFamily="2" charset="2"/>
              </a:rPr>
              <a:t>byte of </a:t>
            </a:r>
            <a:r>
              <a:rPr lang="en-US" b="1" dirty="0">
                <a:solidFill>
                  <a:srgbClr val="C00000"/>
                </a:solidFill>
              </a:rPr>
              <a:t>P</a:t>
            </a:r>
            <a:r>
              <a:rPr lang="en-US" b="1" baseline="-25000" dirty="0">
                <a:solidFill>
                  <a:srgbClr val="C00000"/>
                </a:solidFill>
              </a:rPr>
              <a:t>2</a:t>
            </a:r>
            <a:r>
              <a:rPr lang="en-US" dirty="0" smtClean="0">
                <a:sym typeface="Wingdings" pitchFamily="2" charset="2"/>
              </a:rPr>
              <a:t> only has one unknown!</a:t>
            </a:r>
          </a:p>
          <a:p>
            <a:pPr lvl="1"/>
            <a:r>
              <a:rPr lang="en-US" dirty="0" smtClean="0">
                <a:sym typeface="Wingdings" pitchFamily="2" charset="2"/>
              </a:rPr>
              <a:t>All we have to do is send 256 values</a:t>
            </a:r>
            <a:br>
              <a:rPr lang="en-US" dirty="0" smtClean="0">
                <a:sym typeface="Wingdings" pitchFamily="2" charset="2"/>
              </a:rPr>
            </a:br>
            <a:r>
              <a:rPr lang="en-US" dirty="0" smtClean="0">
                <a:sym typeface="Wingdings" pitchFamily="2" charset="2"/>
              </a:rPr>
              <a:t>for the last byte of </a:t>
            </a:r>
            <a:r>
              <a:rPr lang="en-US" b="1" dirty="0">
                <a:solidFill>
                  <a:srgbClr val="C00000"/>
                </a:solidFill>
              </a:rPr>
              <a:t>C'</a:t>
            </a:r>
            <a:r>
              <a:rPr lang="en-US" b="1" baseline="-25000" dirty="0">
                <a:solidFill>
                  <a:srgbClr val="C00000"/>
                </a:solidFill>
              </a:rPr>
              <a:t>1</a:t>
            </a:r>
            <a:r>
              <a:rPr lang="en-US" dirty="0" smtClean="0">
                <a:sym typeface="Wingdings" pitchFamily="2" charset="2"/>
              </a:rPr>
              <a:t>, and we're</a:t>
            </a:r>
            <a:br>
              <a:rPr lang="en-US" dirty="0" smtClean="0">
                <a:sym typeface="Wingdings" pitchFamily="2" charset="2"/>
              </a:rPr>
            </a:br>
            <a:r>
              <a:rPr lang="en-US" dirty="0" smtClean="0">
                <a:sym typeface="Wingdings" pitchFamily="2" charset="2"/>
              </a:rPr>
              <a:t>eventually going to get valid padding</a:t>
            </a:r>
            <a:endParaRPr lang="en-US" dirty="0" smtClean="0"/>
          </a:p>
        </p:txBody>
      </p:sp>
      <p:sp>
        <p:nvSpPr>
          <p:cNvPr id="7" name="TextBox 6"/>
          <p:cNvSpPr txBox="1"/>
          <p:nvPr/>
        </p:nvSpPr>
        <p:spPr>
          <a:xfrm>
            <a:off x="457200" y="1295400"/>
            <a:ext cx="41952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a:t>
            </a:r>
            <a:r>
              <a:rPr lang="en-US" sz="2400" b="1" dirty="0">
                <a:solidFill>
                  <a:srgbClr val="C00000"/>
                </a:solidFill>
              </a:rPr>
              <a:t> = P</a:t>
            </a:r>
            <a:r>
              <a:rPr lang="en-US" sz="2400" b="1" baseline="-25000" dirty="0">
                <a:solidFill>
                  <a:srgbClr val="C00000"/>
                </a:solidFill>
              </a:rPr>
              <a:t>2</a:t>
            </a:r>
            <a:r>
              <a:rPr lang="en-US" sz="2400" b="1" dirty="0">
                <a:solidFill>
                  <a:srgbClr val="C00000"/>
                </a:solidFill>
              </a:rPr>
              <a:t> ⊕ C</a:t>
            </a:r>
            <a:r>
              <a:rPr lang="en-US" sz="2400" b="1" baseline="-25000" dirty="0">
                <a:solidFill>
                  <a:srgbClr val="C00000"/>
                </a:solidFill>
              </a:rPr>
              <a:t>1</a:t>
            </a:r>
            <a:r>
              <a:rPr lang="en-US" sz="2400" b="1" dirty="0">
                <a:solidFill>
                  <a:srgbClr val="C00000"/>
                </a:solidFill>
              </a:rPr>
              <a:t> ⊕ C'</a:t>
            </a:r>
            <a:r>
              <a:rPr lang="en-US" sz="2400" b="1" baseline="-25000" dirty="0">
                <a:solidFill>
                  <a:srgbClr val="C00000"/>
                </a:solidFill>
              </a:rPr>
              <a:t>1</a:t>
            </a:r>
            <a:endParaRPr lang="en-US" sz="2400" b="1" dirty="0">
              <a:solidFill>
                <a:srgbClr val="C00000"/>
              </a:solidFill>
            </a:endParaRPr>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299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a:t>
            </a:r>
            <a:endParaRPr lang="en-US" dirty="0"/>
          </a:p>
        </p:txBody>
      </p:sp>
      <p:sp>
        <p:nvSpPr>
          <p:cNvPr id="3" name="Content Placeholder 2"/>
          <p:cNvSpPr>
            <a:spLocks noGrp="1"/>
          </p:cNvSpPr>
          <p:nvPr>
            <p:ph idx="1"/>
          </p:nvPr>
        </p:nvSpPr>
        <p:spPr>
          <a:xfrm>
            <a:off x="461499" y="1396262"/>
            <a:ext cx="8229600" cy="5127718"/>
          </a:xfrm>
        </p:spPr>
        <p:txBody>
          <a:bodyPr>
            <a:normAutofit/>
          </a:bodyPr>
          <a:lstStyle/>
          <a:p>
            <a:r>
              <a:rPr lang="en-US" dirty="0" smtClean="0"/>
              <a:t>Let’s only focus on the last bytes:</a:t>
            </a:r>
          </a:p>
          <a:p>
            <a:endParaRPr lang="en-US" dirty="0"/>
          </a:p>
          <a:p>
            <a:pPr marL="342900" lvl="1" indent="-342900">
              <a:buFont typeface="Arial"/>
              <a:buChar char="•"/>
            </a:pPr>
            <a:r>
              <a:rPr lang="en-US" dirty="0" smtClean="0"/>
              <a:t>To define everything again…</a:t>
            </a:r>
          </a:p>
          <a:p>
            <a:pPr marL="742950" lvl="2" indent="-342900"/>
            <a:r>
              <a:rPr lang="en-US" b="1" dirty="0" smtClean="0">
                <a:solidFill>
                  <a:srgbClr val="C00000"/>
                </a:solidFill>
              </a:rPr>
              <a:t>P</a:t>
            </a:r>
            <a:r>
              <a:rPr lang="en-US" b="1" baseline="-25000" dirty="0" smtClean="0">
                <a:solidFill>
                  <a:srgbClr val="C00000"/>
                </a:solidFill>
              </a:rPr>
              <a:t>2</a:t>
            </a:r>
            <a:r>
              <a:rPr lang="en-US" b="1" dirty="0" smtClean="0">
                <a:solidFill>
                  <a:srgbClr val="C00000"/>
                </a:solidFill>
              </a:rPr>
              <a:t>[n</a:t>
            </a:r>
            <a:r>
              <a:rPr lang="en-US" b="1" dirty="0">
                <a:solidFill>
                  <a:srgbClr val="C00000"/>
                </a:solidFill>
              </a:rPr>
              <a:t>]</a:t>
            </a:r>
            <a:r>
              <a:rPr lang="en-US" dirty="0"/>
              <a:t> = The last byte of plaintext (the value we want!)</a:t>
            </a:r>
          </a:p>
          <a:p>
            <a:pPr marL="742950" lvl="2" indent="-342900"/>
            <a:r>
              <a:rPr lang="en-US" b="1" dirty="0">
                <a:solidFill>
                  <a:srgbClr val="C00000"/>
                </a:solidFill>
              </a:rPr>
              <a:t>P'</a:t>
            </a:r>
            <a:r>
              <a:rPr lang="en-US" b="1" baseline="-25000" dirty="0">
                <a:solidFill>
                  <a:srgbClr val="C00000"/>
                </a:solidFill>
              </a:rPr>
              <a:t>2</a:t>
            </a:r>
            <a:r>
              <a:rPr lang="en-US" b="1" dirty="0">
                <a:solidFill>
                  <a:srgbClr val="C00000"/>
                </a:solidFill>
              </a:rPr>
              <a:t>[n]</a:t>
            </a:r>
            <a:r>
              <a:rPr lang="en-US" dirty="0"/>
              <a:t> = The last byte of what the server ends up </a:t>
            </a:r>
            <a:r>
              <a:rPr lang="en-US" dirty="0" smtClean="0"/>
              <a:t>decrypting (proper </a:t>
            </a:r>
            <a:r>
              <a:rPr lang="en-US" dirty="0"/>
              <a:t>padding = "\x01")</a:t>
            </a:r>
          </a:p>
          <a:p>
            <a:pPr marL="742950" lvl="2" indent="-342900"/>
            <a:r>
              <a:rPr lang="en-US" b="1" dirty="0">
                <a:solidFill>
                  <a:srgbClr val="C00000"/>
                </a:solidFill>
              </a:rPr>
              <a:t>C</a:t>
            </a:r>
            <a:r>
              <a:rPr lang="en-US" b="1" baseline="-25000" dirty="0">
                <a:solidFill>
                  <a:srgbClr val="C00000"/>
                </a:solidFill>
              </a:rPr>
              <a:t>1</a:t>
            </a:r>
            <a:r>
              <a:rPr lang="en-US" b="1" dirty="0">
                <a:solidFill>
                  <a:srgbClr val="C00000"/>
                </a:solidFill>
              </a:rPr>
              <a:t>[n]</a:t>
            </a:r>
            <a:r>
              <a:rPr lang="en-US" dirty="0"/>
              <a:t> = The last byte of the original first </a:t>
            </a:r>
            <a:r>
              <a:rPr lang="en-US" dirty="0" smtClean="0"/>
              <a:t>block</a:t>
            </a:r>
            <a:endParaRPr lang="en-US" dirty="0"/>
          </a:p>
          <a:p>
            <a:pPr marL="742950" lvl="2" indent="-342900"/>
            <a:r>
              <a:rPr lang="en-US" b="1" dirty="0">
                <a:solidFill>
                  <a:srgbClr val="C00000"/>
                </a:solidFill>
              </a:rPr>
              <a:t>C'</a:t>
            </a:r>
            <a:r>
              <a:rPr lang="en-US" b="1" baseline="-25000" dirty="0">
                <a:solidFill>
                  <a:srgbClr val="C00000"/>
                </a:solidFill>
              </a:rPr>
              <a:t>1</a:t>
            </a:r>
            <a:r>
              <a:rPr lang="en-US" b="1" dirty="0">
                <a:solidFill>
                  <a:srgbClr val="C00000"/>
                </a:solidFill>
              </a:rPr>
              <a:t>[n]</a:t>
            </a:r>
            <a:r>
              <a:rPr lang="en-US" dirty="0"/>
              <a:t> = The last byte of the new first </a:t>
            </a:r>
            <a:r>
              <a:rPr lang="en-US" dirty="0" smtClean="0"/>
              <a:t>block</a:t>
            </a:r>
            <a:endParaRPr lang="en-US" dirty="0"/>
          </a:p>
          <a:p>
            <a:pPr marL="342900" lvl="1" indent="-342900">
              <a:buFont typeface="Arial"/>
              <a:buChar char="•"/>
            </a:pPr>
            <a:r>
              <a:rPr lang="en-US" b="1" dirty="0"/>
              <a:t>We can now calculate </a:t>
            </a:r>
            <a:r>
              <a:rPr lang="en-US" b="1" dirty="0">
                <a:solidFill>
                  <a:srgbClr val="C00000"/>
                </a:solidFill>
              </a:rPr>
              <a:t>P</a:t>
            </a:r>
            <a:r>
              <a:rPr lang="en-US" b="1" baseline="-25000" dirty="0">
                <a:solidFill>
                  <a:srgbClr val="C00000"/>
                </a:solidFill>
              </a:rPr>
              <a:t>2</a:t>
            </a:r>
            <a:r>
              <a:rPr lang="en-US" b="1" dirty="0">
                <a:solidFill>
                  <a:srgbClr val="C00000"/>
                </a:solidFill>
              </a:rPr>
              <a:t>[n]</a:t>
            </a:r>
            <a:r>
              <a:rPr lang="en-US" b="1" dirty="0"/>
              <a:t>!</a:t>
            </a:r>
          </a:p>
          <a:p>
            <a:pPr marL="400050" lvl="2" indent="0">
              <a:buNone/>
            </a:pPr>
            <a:r>
              <a:rPr lang="en-US" b="1" dirty="0">
                <a:solidFill>
                  <a:srgbClr val="C00000"/>
                </a:solidFill>
              </a:rPr>
              <a:t>P</a:t>
            </a:r>
            <a:r>
              <a:rPr lang="en-US" b="1" baseline="-25000" dirty="0">
                <a:solidFill>
                  <a:srgbClr val="C00000"/>
                </a:solidFill>
              </a:rPr>
              <a:t>2</a:t>
            </a:r>
            <a:r>
              <a:rPr lang="en-US" b="1" dirty="0">
                <a:solidFill>
                  <a:srgbClr val="C00000"/>
                </a:solidFill>
              </a:rPr>
              <a:t>[n] = 1 ⊕ C</a:t>
            </a:r>
            <a:r>
              <a:rPr lang="en-US" b="1" baseline="-25000" dirty="0">
                <a:solidFill>
                  <a:srgbClr val="C00000"/>
                </a:solidFill>
              </a:rPr>
              <a:t>1</a:t>
            </a:r>
            <a:r>
              <a:rPr lang="en-US" b="1" dirty="0">
                <a:solidFill>
                  <a:srgbClr val="C00000"/>
                </a:solidFill>
              </a:rPr>
              <a:t>[n] ⊕ C'</a:t>
            </a:r>
            <a:r>
              <a:rPr lang="en-US" b="1" baseline="-25000" dirty="0">
                <a:solidFill>
                  <a:srgbClr val="C00000"/>
                </a:solidFill>
              </a:rPr>
              <a:t>1</a:t>
            </a:r>
            <a:r>
              <a:rPr lang="en-US" b="1" dirty="0">
                <a:solidFill>
                  <a:srgbClr val="C00000"/>
                </a:solidFill>
              </a:rPr>
              <a:t>[n</a:t>
            </a:r>
            <a:r>
              <a:rPr lang="en-US" b="1" dirty="0" smtClean="0">
                <a:solidFill>
                  <a:srgbClr val="C00000"/>
                </a:solidFill>
              </a:rPr>
              <a:t>]</a:t>
            </a:r>
            <a:endParaRPr lang="en-US" b="1" dirty="0">
              <a:solidFill>
                <a:srgbClr val="C00000"/>
              </a:solidFill>
            </a:endParaRPr>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68659" y="1955552"/>
            <a:ext cx="41952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a:t>
            </a:r>
            <a:r>
              <a:rPr lang="en-US" sz="2400" b="1" dirty="0" smtClean="0">
                <a:solidFill>
                  <a:srgbClr val="C00000"/>
                </a:solidFill>
              </a:rPr>
              <a:t>[n</a:t>
            </a:r>
            <a:r>
              <a:rPr lang="en-US" sz="2400" b="1" dirty="0">
                <a:solidFill>
                  <a:srgbClr val="C00000"/>
                </a:solidFill>
              </a:rPr>
              <a:t>]</a:t>
            </a:r>
            <a:r>
              <a:rPr lang="en-US" sz="2400" b="1" dirty="0" smtClean="0">
                <a:solidFill>
                  <a:srgbClr val="C00000"/>
                </a:solidFill>
              </a:rPr>
              <a:t> = P'</a:t>
            </a:r>
            <a:r>
              <a:rPr lang="en-US" sz="2400" b="1" baseline="-25000" dirty="0" smtClean="0">
                <a:solidFill>
                  <a:srgbClr val="C00000"/>
                </a:solidFill>
              </a:rPr>
              <a:t>2 </a:t>
            </a:r>
            <a:r>
              <a:rPr lang="en-US" sz="2400" b="1" dirty="0" smtClean="0">
                <a:solidFill>
                  <a:srgbClr val="C00000"/>
                </a:solidFill>
              </a:rPr>
              <a:t>[n</a:t>
            </a:r>
            <a:r>
              <a:rPr lang="en-US" sz="2400" b="1" dirty="0">
                <a:solidFill>
                  <a:srgbClr val="C00000"/>
                </a:solidFill>
              </a:rPr>
              <a:t>]</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a:solidFill>
                  <a:srgbClr val="C00000"/>
                </a:solidFill>
              </a:rPr>
              <a:t>[n]</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a:solidFill>
                  <a:srgbClr val="C00000"/>
                </a:solidFill>
              </a:rPr>
              <a:t>[n]</a:t>
            </a:r>
          </a:p>
        </p:txBody>
      </p:sp>
    </p:spTree>
    <p:extLst>
      <p:ext uri="{BB962C8B-B14F-4D97-AF65-F5344CB8AC3E}">
        <p14:creationId xmlns:p14="http://schemas.microsoft.com/office/powerpoint/2010/main" val="812448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08878" y="1257300"/>
            <a:ext cx="8229600" cy="5448300"/>
          </a:xfrm>
        </p:spPr>
        <p:txBody>
          <a:bodyPr>
            <a:normAutofit/>
          </a:bodyPr>
          <a:lstStyle/>
          <a:p>
            <a:r>
              <a:rPr lang="en-US" sz="2400" dirty="0" smtClean="0"/>
              <a:t>So, to summarize:</a:t>
            </a:r>
          </a:p>
          <a:p>
            <a:pPr lvl="1"/>
            <a:r>
              <a:rPr lang="en-US" sz="2000" dirty="0" smtClean="0"/>
              <a:t>Choose a new block, which we call </a:t>
            </a:r>
            <a:r>
              <a:rPr lang="en-US" sz="2000" b="1" dirty="0" smtClean="0">
                <a:solidFill>
                  <a:srgbClr val="C00000"/>
                </a:solidFill>
              </a:rPr>
              <a:t>C</a:t>
            </a:r>
            <a:r>
              <a:rPr lang="en-US" sz="2000" b="1" dirty="0">
                <a:solidFill>
                  <a:srgbClr val="C00000"/>
                </a:solidFill>
              </a:rPr>
              <a:t>'</a:t>
            </a:r>
            <a:r>
              <a:rPr lang="en-US" sz="2000" dirty="0" smtClean="0"/>
              <a:t>, and prepend it to the block you’re trying to decrypt:</a:t>
            </a:r>
          </a:p>
          <a:p>
            <a:pPr lvl="1"/>
            <a:endParaRPr lang="en-US" sz="2000" dirty="0"/>
          </a:p>
          <a:p>
            <a:pPr lvl="1"/>
            <a:endParaRPr lang="en-US" sz="2000" dirty="0" smtClean="0"/>
          </a:p>
          <a:p>
            <a:pPr lvl="1"/>
            <a:r>
              <a:rPr lang="en-US" sz="2000" dirty="0" smtClean="0"/>
              <a:t>Change the last byte of </a:t>
            </a:r>
            <a:r>
              <a:rPr lang="en-US" sz="2000" b="1" dirty="0" smtClean="0">
                <a:solidFill>
                  <a:srgbClr val="C00000"/>
                </a:solidFill>
              </a:rPr>
              <a:t>C’</a:t>
            </a:r>
            <a:r>
              <a:rPr lang="en-US" sz="2000" dirty="0" smtClean="0"/>
              <a:t> until you stop getting a padding error:</a:t>
            </a:r>
          </a:p>
          <a:p>
            <a:pPr lvl="1"/>
            <a:endParaRPr lang="en-US" sz="2000" dirty="0"/>
          </a:p>
          <a:p>
            <a:pPr lvl="1"/>
            <a:endParaRPr lang="en-US" sz="2000" dirty="0" smtClean="0"/>
          </a:p>
          <a:p>
            <a:pPr lvl="1"/>
            <a:r>
              <a:rPr lang="en-US" sz="2000" dirty="0" smtClean="0"/>
              <a:t>Plug it into the formula:</a:t>
            </a:r>
          </a:p>
          <a:p>
            <a:pPr lvl="1"/>
            <a:endParaRPr lang="en-US" sz="2000" dirty="0"/>
          </a:p>
          <a:p>
            <a:pPr lvl="1"/>
            <a:endParaRPr lang="en-US" sz="2000" dirty="0" smtClean="0"/>
          </a:p>
          <a:p>
            <a:pPr lvl="1"/>
            <a:endParaRPr lang="en-US" sz="2000" dirty="0"/>
          </a:p>
          <a:p>
            <a:pPr lvl="1"/>
            <a:r>
              <a:rPr lang="en-US" sz="2000" dirty="0" smtClean="0"/>
              <a:t>And solve!</a:t>
            </a:r>
          </a:p>
          <a:p>
            <a:pPr lvl="1"/>
            <a:endParaRPr lang="en-US" sz="2000" dirty="0" smtClean="0"/>
          </a:p>
          <a:p>
            <a:pPr lvl="1"/>
            <a:endParaRPr lang="en-US" sz="2000" dirty="0"/>
          </a:p>
        </p:txBody>
      </p:sp>
      <p:sp>
        <p:nvSpPr>
          <p:cNvPr id="5" name="TextBox 4"/>
          <p:cNvSpPr txBox="1"/>
          <p:nvPr/>
        </p:nvSpPr>
        <p:spPr>
          <a:xfrm>
            <a:off x="1247078" y="2395834"/>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dirty="0">
                <a:solidFill>
                  <a:srgbClr val="C00000"/>
                </a:solidFill>
              </a:rPr>
              <a:t>'</a:t>
            </a:r>
            <a:r>
              <a:rPr lang="en-US" sz="2400" dirty="0" smtClean="0"/>
              <a:t> = “0000000000000000”</a:t>
            </a:r>
            <a:endParaRPr lang="en-US" sz="2400" dirty="0"/>
          </a:p>
        </p:txBody>
      </p:sp>
      <p:sp>
        <p:nvSpPr>
          <p:cNvPr id="6" name="TextBox 5"/>
          <p:cNvSpPr txBox="1"/>
          <p:nvPr/>
        </p:nvSpPr>
        <p:spPr>
          <a:xfrm>
            <a:off x="4958576" y="2395833"/>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baseline="-25000" dirty="0" smtClean="0">
                <a:solidFill>
                  <a:srgbClr val="C00000"/>
                </a:solidFill>
              </a:rPr>
              <a:t>2</a:t>
            </a:r>
            <a:r>
              <a:rPr lang="en-US" sz="2400" dirty="0" smtClean="0"/>
              <a:t> </a:t>
            </a:r>
            <a:r>
              <a:rPr lang="en-US" sz="2400" dirty="0"/>
              <a:t>= “287ca837fb65e219”</a:t>
            </a:r>
          </a:p>
        </p:txBody>
      </p:sp>
      <p:sp>
        <p:nvSpPr>
          <p:cNvPr id="7" name="TextBox 6"/>
          <p:cNvSpPr txBox="1"/>
          <p:nvPr/>
        </p:nvSpPr>
        <p:spPr>
          <a:xfrm>
            <a:off x="1276815" y="34671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dirty="0">
                <a:solidFill>
                  <a:srgbClr val="C00000"/>
                </a:solidFill>
              </a:rPr>
              <a:t>'</a:t>
            </a:r>
            <a:r>
              <a:rPr lang="en-US" sz="2400" dirty="0" smtClean="0"/>
              <a:t> = “0000000000000026”</a:t>
            </a:r>
            <a:endParaRPr lang="en-US" sz="2400" dirty="0"/>
          </a:p>
        </p:txBody>
      </p:sp>
      <p:sp>
        <p:nvSpPr>
          <p:cNvPr id="8" name="TextBox 7"/>
          <p:cNvSpPr txBox="1"/>
          <p:nvPr/>
        </p:nvSpPr>
        <p:spPr>
          <a:xfrm>
            <a:off x="4988313" y="3467099"/>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baseline="-25000" dirty="0" smtClean="0">
                <a:solidFill>
                  <a:srgbClr val="C00000"/>
                </a:solidFill>
              </a:rPr>
              <a:t>2</a:t>
            </a:r>
            <a:r>
              <a:rPr lang="en-US" sz="2400" dirty="0" smtClean="0"/>
              <a:t> </a:t>
            </a:r>
            <a:r>
              <a:rPr lang="en-US" sz="2400" dirty="0"/>
              <a:t>= “287ca837fb65e219”</a:t>
            </a:r>
          </a:p>
        </p:txBody>
      </p:sp>
      <p:sp>
        <p:nvSpPr>
          <p:cNvPr id="9" name="TextBox 8"/>
          <p:cNvSpPr txBox="1"/>
          <p:nvPr/>
        </p:nvSpPr>
        <p:spPr>
          <a:xfrm>
            <a:off x="1263805" y="4557673"/>
            <a:ext cx="4527395"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[n] = </a:t>
            </a:r>
            <a:r>
              <a:rPr lang="en-US" sz="2400" b="1" dirty="0">
                <a:solidFill>
                  <a:srgbClr val="C00000"/>
                </a:solidFill>
              </a:rPr>
              <a:t>P'</a:t>
            </a:r>
            <a:r>
              <a:rPr lang="en-US" sz="2400" b="1" baseline="-25000" dirty="0" smtClean="0">
                <a:solidFill>
                  <a:srgbClr val="C00000"/>
                </a:solidFill>
              </a:rPr>
              <a:t>2</a:t>
            </a:r>
            <a:r>
              <a:rPr lang="en-US" sz="2400" b="1" dirty="0" smtClean="0">
                <a:solidFill>
                  <a:srgbClr val="C00000"/>
                </a:solidFill>
              </a:rPr>
              <a:t>[n]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smtClean="0">
                <a:solidFill>
                  <a:srgbClr val="C00000"/>
                </a:solidFill>
              </a:rPr>
              <a:t>[n] </a:t>
            </a:r>
            <a:r>
              <a:rPr lang="en-US" sz="2400" b="1" dirty="0">
                <a:solidFill>
                  <a:srgbClr val="C00000"/>
                </a:solidFill>
              </a:rPr>
              <a:t>⊕ C'</a:t>
            </a:r>
            <a:r>
              <a:rPr lang="en-US" sz="2400" b="1" baseline="-25000" dirty="0">
                <a:solidFill>
                  <a:srgbClr val="C00000"/>
                </a:solidFill>
              </a:rPr>
              <a:t>1</a:t>
            </a:r>
            <a:r>
              <a:rPr lang="en-US" sz="2400" b="1" dirty="0" smtClean="0">
                <a:solidFill>
                  <a:srgbClr val="C00000"/>
                </a:solidFill>
              </a:rPr>
              <a:t> [n]</a:t>
            </a:r>
            <a:endParaRPr lang="en-US" sz="2400" b="1" dirty="0">
              <a:solidFill>
                <a:srgbClr val="C00000"/>
              </a:solidFill>
            </a:endParaRPr>
          </a:p>
        </p:txBody>
      </p:sp>
      <p:sp>
        <p:nvSpPr>
          <p:cNvPr id="10" name="TextBox 9"/>
          <p:cNvSpPr txBox="1"/>
          <p:nvPr/>
        </p:nvSpPr>
        <p:spPr>
          <a:xfrm>
            <a:off x="1265664" y="5019338"/>
            <a:ext cx="45255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[n] = 0x01 </a:t>
            </a:r>
            <a:r>
              <a:rPr lang="en-US" sz="2400" b="1" dirty="0">
                <a:solidFill>
                  <a:srgbClr val="C00000"/>
                </a:solidFill>
              </a:rPr>
              <a:t>⊕ </a:t>
            </a:r>
            <a:r>
              <a:rPr lang="en-US" sz="2400" b="1" dirty="0" smtClean="0">
                <a:solidFill>
                  <a:srgbClr val="C00000"/>
                </a:solidFill>
              </a:rPr>
              <a:t>0x22</a:t>
            </a:r>
            <a:r>
              <a:rPr lang="en-US" sz="2400" b="1" dirty="0">
                <a:solidFill>
                  <a:srgbClr val="C00000"/>
                </a:solidFill>
              </a:rPr>
              <a:t> ⊕ </a:t>
            </a:r>
            <a:r>
              <a:rPr lang="en-US" sz="2400" b="1" dirty="0" smtClean="0">
                <a:solidFill>
                  <a:srgbClr val="C00000"/>
                </a:solidFill>
              </a:rPr>
              <a:t>0x26</a:t>
            </a:r>
            <a:endParaRPr lang="en-US" sz="2400" b="1" dirty="0">
              <a:solidFill>
                <a:srgbClr val="C00000"/>
              </a:solidFill>
            </a:endParaRPr>
          </a:p>
        </p:txBody>
      </p:sp>
      <p:sp>
        <p:nvSpPr>
          <p:cNvPr id="11" name="TextBox 10"/>
          <p:cNvSpPr txBox="1"/>
          <p:nvPr/>
        </p:nvSpPr>
        <p:spPr>
          <a:xfrm>
            <a:off x="1247078" y="6019800"/>
            <a:ext cx="4544122"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baseline="-25000" dirty="0" smtClean="0">
                <a:solidFill>
                  <a:srgbClr val="C00000"/>
                </a:solidFill>
              </a:rPr>
              <a:t>2</a:t>
            </a:r>
            <a:r>
              <a:rPr lang="en-US" sz="2400" b="1" dirty="0">
                <a:solidFill>
                  <a:srgbClr val="C00000"/>
                </a:solidFill>
              </a:rPr>
              <a:t>[N</a:t>
            </a:r>
            <a:r>
              <a:rPr lang="en-US" sz="2400" b="1" dirty="0" smtClean="0">
                <a:solidFill>
                  <a:srgbClr val="C00000"/>
                </a:solidFill>
              </a:rPr>
              <a:t>] = 0x05</a:t>
            </a:r>
            <a:endParaRPr lang="en-US" sz="2400" b="1" dirty="0">
              <a:solidFill>
                <a:srgbClr val="C00000"/>
              </a:solidFill>
            </a:endParaRPr>
          </a:p>
        </p:txBody>
      </p:sp>
      <p:sp>
        <p:nvSpPr>
          <p:cNvPr id="13" name="TextBox 12"/>
          <p:cNvSpPr txBox="1"/>
          <p:nvPr/>
        </p:nvSpPr>
        <p:spPr>
          <a:xfrm>
            <a:off x="5943600" y="5981805"/>
            <a:ext cx="2233032" cy="646331"/>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i="1" dirty="0" smtClean="0"/>
              <a:t>Recall:</a:t>
            </a:r>
          </a:p>
          <a:p>
            <a:pPr algn="ctr"/>
            <a:r>
              <a:rPr lang="en-US" i="1" dirty="0" smtClean="0"/>
              <a:t>P</a:t>
            </a:r>
            <a:r>
              <a:rPr lang="en-US" i="1" baseline="-25000" dirty="0" smtClean="0"/>
              <a:t>2</a:t>
            </a:r>
            <a:r>
              <a:rPr lang="en-US" i="1" dirty="0" smtClean="0"/>
              <a:t> = “</a:t>
            </a:r>
            <a:r>
              <a:rPr lang="en-US" i="1" dirty="0" err="1" smtClean="0"/>
              <a:t>rld</a:t>
            </a:r>
            <a:r>
              <a:rPr lang="en-US" i="1" dirty="0" smtClean="0"/>
              <a:t>\5\5\5\5\5”</a:t>
            </a:r>
            <a:endParaRPr lang="en-US" i="1" dirty="0"/>
          </a:p>
        </p:txBody>
      </p:sp>
    </p:spTree>
    <p:extLst>
      <p:ext uri="{BB962C8B-B14F-4D97-AF65-F5344CB8AC3E}">
        <p14:creationId xmlns:p14="http://schemas.microsoft.com/office/powerpoint/2010/main" val="12030442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normAutofit/>
          </a:bodyPr>
          <a:lstStyle/>
          <a:p>
            <a:r>
              <a:rPr lang="en-US" dirty="0" smtClean="0"/>
              <a:t>By having the server tell us when the last byte of the decrypt block is right, we can trivially decrypt and encrypt it using only the XOR operation</a:t>
            </a:r>
          </a:p>
          <a:p>
            <a:r>
              <a:rPr lang="en-US" dirty="0" smtClean="0"/>
              <a:t>The last byte can be set to \x02, and the second-last byte can be guessed using the same formula</a:t>
            </a:r>
          </a:p>
          <a:p>
            <a:r>
              <a:rPr lang="en-US" dirty="0" smtClean="0"/>
              <a:t>The last and second-last bytes can be set to \x03\x03, and the third-last byte can be guessed using the same formula</a:t>
            </a:r>
          </a:p>
          <a:p>
            <a:r>
              <a:rPr lang="en-US" dirty="0" smtClean="0"/>
              <a:t>…and so on, until the whole block is decrypted</a:t>
            </a:r>
            <a:endParaRPr lang="en-US" dirty="0"/>
          </a:p>
        </p:txBody>
      </p:sp>
    </p:spTree>
    <p:extLst>
      <p:ext uri="{BB962C8B-B14F-4D97-AF65-F5344CB8AC3E}">
        <p14:creationId xmlns:p14="http://schemas.microsoft.com/office/powerpoint/2010/main" val="26053399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Poracle</a:t>
            </a:r>
            <a:endParaRPr lang="en-US" dirty="0"/>
          </a:p>
        </p:txBody>
      </p:sp>
      <p:sp>
        <p:nvSpPr>
          <p:cNvPr id="3" name="Content Placeholder 2"/>
          <p:cNvSpPr>
            <a:spLocks noGrp="1"/>
          </p:cNvSpPr>
          <p:nvPr>
            <p:ph idx="1"/>
          </p:nvPr>
        </p:nvSpPr>
        <p:spPr/>
        <p:txBody>
          <a:bodyPr/>
          <a:lstStyle/>
          <a:p>
            <a:r>
              <a:rPr lang="en-US" dirty="0" smtClean="0"/>
              <a:t>Like all these attacks, I wrote a tool</a:t>
            </a:r>
          </a:p>
          <a:p>
            <a:r>
              <a:rPr lang="en-US" dirty="0" smtClean="0"/>
              <a:t>This one’s called “</a:t>
            </a:r>
            <a:r>
              <a:rPr lang="en-US" dirty="0" err="1" smtClean="0"/>
              <a:t>Poracle</a:t>
            </a:r>
            <a:r>
              <a:rPr lang="en-US" dirty="0" smtClean="0"/>
              <a:t>”</a:t>
            </a:r>
          </a:p>
        </p:txBody>
      </p:sp>
      <p:pic>
        <p:nvPicPr>
          <p:cNvPr id="4" name="Picture 2" descr="https://gs1.wac.edgecastcdn.net/8019B6/data.tumblr.com/tumblr_mcxhnl6tAx1rksg3yo1_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843" y="2895600"/>
            <a:ext cx="6847114" cy="383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765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 75 BC: Caesar cipher</a:t>
            </a:r>
            <a:endParaRPr lang="en-US" dirty="0"/>
          </a:p>
        </p:txBody>
      </p:sp>
      <p:sp>
        <p:nvSpPr>
          <p:cNvPr id="19" name="Content Placeholder 2"/>
          <p:cNvSpPr>
            <a:spLocks noGrp="1"/>
          </p:cNvSpPr>
          <p:nvPr>
            <p:ph idx="1"/>
          </p:nvPr>
        </p:nvSpPr>
        <p:spPr/>
        <p:txBody>
          <a:bodyPr/>
          <a:lstStyle/>
          <a:p>
            <a:r>
              <a:rPr lang="en-US" dirty="0" smtClean="0"/>
              <a:t>Shift cipher</a:t>
            </a:r>
          </a:p>
          <a:p>
            <a:r>
              <a:rPr lang="en-US" dirty="0" smtClean="0"/>
              <a:t>25 possible encodings (26, if you count ‘0’)</a:t>
            </a:r>
          </a:p>
          <a:p>
            <a:r>
              <a:rPr lang="en-US" dirty="0" smtClean="0"/>
              <a:t>Trivially </a:t>
            </a:r>
            <a:r>
              <a:rPr lang="en-US" dirty="0" err="1" smtClean="0"/>
              <a:t>bruteforced</a:t>
            </a:r>
            <a:r>
              <a:rPr lang="en-US" dirty="0" smtClean="0"/>
              <a:t> </a:t>
            </a:r>
            <a:endParaRPr lang="en-US" dirty="0"/>
          </a:p>
        </p:txBody>
      </p:sp>
      <p:pic>
        <p:nvPicPr>
          <p:cNvPr id="1026" name="Picture 2" descr="http://www.jungle-systems.co.uk/wp-content/uploads/2011/09/Caesar_Hom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7116"/>
            <a:ext cx="2857500" cy="2466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http://www.romanemperors.com/images/claudius/emperor-claudi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433" y="3924300"/>
            <a:ext cx="1948567" cy="2933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TextBox 7"/>
          <p:cNvSpPr txBox="1"/>
          <p:nvPr/>
        </p:nvSpPr>
        <p:spPr>
          <a:xfrm>
            <a:off x="3309233" y="4507468"/>
            <a:ext cx="3886200" cy="369332"/>
          </a:xfrm>
          <a:prstGeom prst="rect">
            <a:avLst/>
          </a:prstGeom>
          <a:noFill/>
        </p:spPr>
        <p:txBody>
          <a:bodyPr wrap="square" rtlCol="0">
            <a:spAutoFit/>
          </a:bodyPr>
          <a:lstStyle/>
          <a:p>
            <a:r>
              <a:rPr lang="en-US" dirty="0" smtClean="0"/>
              <a:t>J </a:t>
            </a:r>
            <a:r>
              <a:rPr lang="en-US" dirty="0" err="1" smtClean="0"/>
              <a:t>uijol</a:t>
            </a:r>
            <a:r>
              <a:rPr lang="en-US" dirty="0" smtClean="0"/>
              <a:t> </a:t>
            </a:r>
            <a:r>
              <a:rPr lang="en-US" dirty="0" err="1" smtClean="0"/>
              <a:t>nz</a:t>
            </a:r>
            <a:r>
              <a:rPr lang="en-US" dirty="0" smtClean="0"/>
              <a:t> </a:t>
            </a:r>
            <a:r>
              <a:rPr lang="en-US" dirty="0" err="1" smtClean="0"/>
              <a:t>gsjfoet</a:t>
            </a:r>
            <a:r>
              <a:rPr lang="en-US" dirty="0" smtClean="0"/>
              <a:t> </a:t>
            </a:r>
            <a:r>
              <a:rPr lang="en-US" dirty="0" err="1" smtClean="0"/>
              <a:t>bsf</a:t>
            </a:r>
            <a:r>
              <a:rPr lang="en-US" dirty="0" smtClean="0"/>
              <a:t> </a:t>
            </a:r>
            <a:r>
              <a:rPr lang="en-US" dirty="0" err="1" smtClean="0"/>
              <a:t>uszjoh</a:t>
            </a:r>
            <a:r>
              <a:rPr lang="en-US" dirty="0" smtClean="0"/>
              <a:t> up </a:t>
            </a:r>
            <a:r>
              <a:rPr lang="en-US" dirty="0" err="1" smtClean="0"/>
              <a:t>ljmm</a:t>
            </a:r>
            <a:r>
              <a:rPr lang="en-US" dirty="0" smtClean="0"/>
              <a:t> </a:t>
            </a:r>
            <a:r>
              <a:rPr lang="en-US" dirty="0" err="1" smtClean="0"/>
              <a:t>nf</a:t>
            </a:r>
            <a:r>
              <a:rPr lang="en-US" dirty="0" smtClean="0"/>
              <a:t>!</a:t>
            </a:r>
            <a:endParaRPr lang="en-US" dirty="0"/>
          </a:p>
        </p:txBody>
      </p:sp>
      <p:sp>
        <p:nvSpPr>
          <p:cNvPr id="9" name="TextBox 8"/>
          <p:cNvSpPr txBox="1"/>
          <p:nvPr/>
        </p:nvSpPr>
        <p:spPr>
          <a:xfrm>
            <a:off x="4531166" y="5391150"/>
            <a:ext cx="990600" cy="369332"/>
          </a:xfrm>
          <a:prstGeom prst="rect">
            <a:avLst/>
          </a:prstGeom>
          <a:noFill/>
        </p:spPr>
        <p:txBody>
          <a:bodyPr wrap="square" rtlCol="0">
            <a:spAutoFit/>
          </a:bodyPr>
          <a:lstStyle/>
          <a:p>
            <a:r>
              <a:rPr lang="en-US" dirty="0" err="1" smtClean="0"/>
              <a:t>mpm</a:t>
            </a:r>
            <a:endParaRPr lang="en-US" dirty="0"/>
          </a:p>
        </p:txBody>
      </p:sp>
      <p:cxnSp>
        <p:nvCxnSpPr>
          <p:cNvPr id="13" name="Straight Arrow Connector 12"/>
          <p:cNvCxnSpPr/>
          <p:nvPr/>
        </p:nvCxnSpPr>
        <p:spPr>
          <a:xfrm flipH="1">
            <a:off x="2857500" y="4876800"/>
            <a:ext cx="4337933" cy="0"/>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2857500" y="5791200"/>
            <a:ext cx="4337933" cy="0"/>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440358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Prevention</a:t>
            </a:r>
            <a:endParaRPr lang="en-US" dirty="0"/>
          </a:p>
        </p:txBody>
      </p:sp>
      <p:sp>
        <p:nvSpPr>
          <p:cNvPr id="3" name="Content Placeholder 2"/>
          <p:cNvSpPr>
            <a:spLocks noGrp="1"/>
          </p:cNvSpPr>
          <p:nvPr>
            <p:ph idx="1"/>
          </p:nvPr>
        </p:nvSpPr>
        <p:spPr/>
        <p:txBody>
          <a:bodyPr>
            <a:normAutofit lnSpcReduction="10000"/>
          </a:bodyPr>
          <a:lstStyle/>
          <a:p>
            <a:r>
              <a:rPr lang="en-US" dirty="0" smtClean="0"/>
              <a:t>How do you prevent padding oracles?</a:t>
            </a:r>
          </a:p>
          <a:p>
            <a:pPr lvl="1"/>
            <a:r>
              <a:rPr lang="en-US" dirty="0" smtClean="0"/>
              <a:t>HMAC!</a:t>
            </a:r>
          </a:p>
          <a:p>
            <a:r>
              <a:rPr lang="en-US" dirty="0" smtClean="0"/>
              <a:t>By prepending an HMAC hash to the encrypted data – </a:t>
            </a:r>
            <a:r>
              <a:rPr lang="en-US" i="1" dirty="0" smtClean="0"/>
              <a:t>and validating it before the decryption is performed</a:t>
            </a:r>
            <a:r>
              <a:rPr lang="en-US" dirty="0" smtClean="0"/>
              <a:t> – you can check if anybody has tampered with the hash!</a:t>
            </a:r>
          </a:p>
          <a:p>
            <a:r>
              <a:rPr lang="en-US" dirty="0" smtClean="0"/>
              <a:t>You can also prevent this by using a block cipher mode of operation other than cipher-block chaining – </a:t>
            </a:r>
            <a:r>
              <a:rPr lang="en-US" dirty="0" err="1" smtClean="0"/>
              <a:t>eg</a:t>
            </a:r>
            <a:r>
              <a:rPr lang="en-US" dirty="0" smtClean="0"/>
              <a:t>, counter mode, output feedback, plaintext feedback, etc.</a:t>
            </a:r>
            <a:endParaRPr lang="en-US" dirty="0"/>
          </a:p>
        </p:txBody>
      </p:sp>
    </p:spTree>
    <p:extLst>
      <p:ext uri="{BB962C8B-B14F-4D97-AF65-F5344CB8AC3E}">
        <p14:creationId xmlns:p14="http://schemas.microsoft.com/office/powerpoint/2010/main" val="16401383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Almost there!</a:t>
            </a:r>
            <a:endParaRPr lang="en-US" dirty="0"/>
          </a:p>
        </p:txBody>
      </p:sp>
      <p:pic>
        <p:nvPicPr>
          <p:cNvPr id="10242" name="Picture 2" descr="https://lh3.ggpht.com/-ajTe66KAecQ/TXf4NYSlC8I/AAAAAAAAACw/LAxtSwk6jmk/s1600/1291369869987940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600"/>
            <a:ext cx="6629400" cy="494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404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Solutions</a:t>
            </a:r>
            <a:endParaRPr lang="en-US" dirty="0"/>
          </a:p>
        </p:txBody>
      </p:sp>
      <p:sp>
        <p:nvSpPr>
          <p:cNvPr id="12" name="Text Placeholder 3"/>
          <p:cNvSpPr>
            <a:spLocks noGrp="1"/>
          </p:cNvSpPr>
          <p:nvPr>
            <p:ph type="body" idx="1"/>
          </p:nvPr>
        </p:nvSpPr>
        <p:spPr/>
        <p:txBody>
          <a:bodyPr/>
          <a:lstStyle/>
          <a:p>
            <a:r>
              <a:rPr lang="en-US" dirty="0" smtClean="0"/>
              <a:t>Because people get mad at me for just pointing out problems…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824" y="-33454"/>
            <a:ext cx="3657600" cy="36576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962400" cy="2971800"/>
          </a:xfrm>
          <a:prstGeom prst="rect">
            <a:avLst/>
          </a:prstGeom>
        </p:spPr>
      </p:pic>
      <p:cxnSp>
        <p:nvCxnSpPr>
          <p:cNvPr id="11" name="Straight Arrow Connector 10"/>
          <p:cNvCxnSpPr/>
          <p:nvPr/>
        </p:nvCxnSpPr>
        <p:spPr>
          <a:xfrm>
            <a:off x="3276600" y="1798134"/>
            <a:ext cx="2133600" cy="0"/>
          </a:xfrm>
          <a:prstGeom prst="straightConnector1">
            <a:avLst/>
          </a:prstGeom>
          <a:ln w="1365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8855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Solution #1: don’t give attackers encrypted data</a:t>
            </a:r>
            <a:endParaRPr lang="en-US" dirty="0"/>
          </a:p>
        </p:txBody>
      </p:sp>
      <p:sp>
        <p:nvSpPr>
          <p:cNvPr id="5" name="Content Placeholder 4"/>
          <p:cNvSpPr>
            <a:spLocks noGrp="1"/>
          </p:cNvSpPr>
          <p:nvPr>
            <p:ph idx="1"/>
          </p:nvPr>
        </p:nvSpPr>
        <p:spPr/>
        <p:txBody>
          <a:bodyPr/>
          <a:lstStyle/>
          <a:p>
            <a:r>
              <a:rPr lang="en-US" dirty="0" smtClean="0"/>
              <a:t>This isn’t always possible</a:t>
            </a:r>
          </a:p>
          <a:p>
            <a:r>
              <a:rPr lang="en-US" dirty="0" smtClean="0"/>
              <a:t>When you can, give an index, a session, or something like that, rather than letting an attacker store state</a:t>
            </a:r>
          </a:p>
          <a:p>
            <a:endParaRPr lang="en-US" dirty="0"/>
          </a:p>
        </p:txBody>
      </p:sp>
    </p:spTree>
    <p:extLst>
      <p:ext uri="{BB962C8B-B14F-4D97-AF65-F5344CB8AC3E}">
        <p14:creationId xmlns:p14="http://schemas.microsoft.com/office/powerpoint/2010/main" val="3601823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to put it another way…</a:t>
            </a:r>
            <a:endParaRPr lang="en-US" dirty="0"/>
          </a:p>
        </p:txBody>
      </p:sp>
      <p:pic>
        <p:nvPicPr>
          <p:cNvPr id="6146" name="Picture 2" descr="if you let attackers hold your encrypted data youre gonna h - Super Cool Ski Instru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92580"/>
            <a:ext cx="7543800" cy="509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242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#2: When you give them encrypted data, validate it</a:t>
            </a:r>
            <a:endParaRPr lang="en-US" dirty="0"/>
          </a:p>
        </p:txBody>
      </p:sp>
      <p:sp>
        <p:nvSpPr>
          <p:cNvPr id="3" name="Content Placeholder 2"/>
          <p:cNvSpPr>
            <a:spLocks noGrp="1"/>
          </p:cNvSpPr>
          <p:nvPr>
            <p:ph idx="1"/>
          </p:nvPr>
        </p:nvSpPr>
        <p:spPr/>
        <p:txBody>
          <a:bodyPr>
            <a:normAutofit/>
          </a:bodyPr>
          <a:lstStyle/>
          <a:p>
            <a:r>
              <a:rPr lang="en-US" dirty="0" smtClean="0"/>
              <a:t>“The cryptographic doom principle”</a:t>
            </a:r>
          </a:p>
          <a:p>
            <a:r>
              <a:rPr lang="en-US" dirty="0" smtClean="0"/>
              <a:t>Calculate a HMAC and send it with the encrypted data</a:t>
            </a:r>
          </a:p>
          <a:p>
            <a:pPr lvl="1"/>
            <a:r>
              <a:rPr lang="en-US" dirty="0" smtClean="0"/>
              <a:t>Validate the HMAC before attempting to decrypt</a:t>
            </a:r>
          </a:p>
          <a:p>
            <a:r>
              <a:rPr lang="en-US" dirty="0" smtClean="0"/>
              <a:t>Alternatively, use authenticated encryption, for example, "GCM Mode"</a:t>
            </a:r>
          </a:p>
          <a:p>
            <a:r>
              <a:rPr lang="en-US" dirty="0" smtClean="0"/>
              <a:t>Coming soon: CAESAR</a:t>
            </a:r>
          </a:p>
          <a:p>
            <a:pPr lvl="1"/>
            <a:r>
              <a:rPr lang="en-US" b="1" dirty="0"/>
              <a:t>CAESAR: Competition for Authenticated Encryption: Security, Applicability, and </a:t>
            </a:r>
            <a:r>
              <a:rPr lang="en-US" b="1" dirty="0" smtClean="0"/>
              <a:t>Robustness</a:t>
            </a:r>
            <a:endParaRPr lang="en-US" b="1" dirty="0"/>
          </a:p>
        </p:txBody>
      </p:sp>
    </p:spTree>
    <p:extLst>
      <p:ext uri="{BB962C8B-B14F-4D97-AF65-F5344CB8AC3E}">
        <p14:creationId xmlns:p14="http://schemas.microsoft.com/office/powerpoint/2010/main" val="17719979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cryptographic doom principle”</a:t>
            </a:r>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28713" y="1447800"/>
            <a:ext cx="8015287" cy="5410200"/>
          </a:xfrm>
        </p:spPr>
      </p:pic>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8015111" cy="5410200"/>
          </a:xfrm>
          <a:prstGeom prst="rect">
            <a:avLst/>
          </a:prstGeom>
        </p:spPr>
      </p:pic>
    </p:spTree>
    <p:extLst>
      <p:ext uri="{BB962C8B-B14F-4D97-AF65-F5344CB8AC3E}">
        <p14:creationId xmlns:p14="http://schemas.microsoft.com/office/powerpoint/2010/main" val="19939460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#3: Never encrypt data with the same key and IV</a:t>
            </a:r>
            <a:endParaRPr lang="en-US" dirty="0"/>
          </a:p>
        </p:txBody>
      </p:sp>
      <p:sp>
        <p:nvSpPr>
          <p:cNvPr id="3" name="Content Placeholder 2"/>
          <p:cNvSpPr>
            <a:spLocks noGrp="1"/>
          </p:cNvSpPr>
          <p:nvPr>
            <p:ph idx="1"/>
          </p:nvPr>
        </p:nvSpPr>
        <p:spPr/>
        <p:txBody>
          <a:bodyPr/>
          <a:lstStyle/>
          <a:p>
            <a:r>
              <a:rPr lang="en-US" dirty="0" smtClean="0"/>
              <a:t>Almost every cipher fails if you use the same key and IV</a:t>
            </a:r>
          </a:p>
          <a:p>
            <a:r>
              <a:rPr lang="en-US" dirty="0" smtClean="0"/>
              <a:t>Change keys when it makes sense, and change IVs </a:t>
            </a:r>
            <a:r>
              <a:rPr lang="en-US" i="1" dirty="0" smtClean="0"/>
              <a:t>every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99" y="4267200"/>
            <a:ext cx="4599491" cy="2514600"/>
          </a:xfrm>
          <a:prstGeom prst="rect">
            <a:avLst/>
          </a:prstGeom>
        </p:spPr>
      </p:pic>
    </p:spTree>
    <p:extLst>
      <p:ext uri="{BB962C8B-B14F-4D97-AF65-F5344CB8AC3E}">
        <p14:creationId xmlns:p14="http://schemas.microsoft.com/office/powerpoint/2010/main" val="42804232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last ski instructor, then we’re done!</a:t>
            </a:r>
            <a:endParaRPr lang="en-US" dirty="0"/>
          </a:p>
        </p:txBody>
      </p:sp>
      <p:pic>
        <p:nvPicPr>
          <p:cNvPr id="8194" name="Picture 2" descr="if you encrypt two things with the same key and iv imma com - Super Cool Ski Instru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43747"/>
            <a:ext cx="7154332"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6710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all!</a:t>
            </a:r>
            <a:endParaRPr lang="en-US" dirty="0"/>
          </a:p>
        </p:txBody>
      </p:sp>
      <p:pic>
        <p:nvPicPr>
          <p:cNvPr id="9218" name="Picture 2" descr="http://fun-gallery.com/wp-content/uploads/2011/09/Fast-And-Funny-640x4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434" y="152400"/>
            <a:ext cx="5631366" cy="41267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24200" y="152400"/>
            <a:ext cx="17526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4876800" y="152400"/>
            <a:ext cx="4285785" cy="289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4200" y="1371600"/>
            <a:ext cx="1466385" cy="472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24200" y="152400"/>
            <a:ext cx="1466385" cy="289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76801" y="1371600"/>
            <a:ext cx="4285784" cy="472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220" name="Picture 4" descr="http://fun-gallery.com/wp-content/uploads/2011/09/Running-Race-Finish-Line-Funny-Pi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585" y="3048000"/>
            <a:ext cx="4572000" cy="3048000"/>
          </a:xfrm>
          <a:prstGeom prst="rect">
            <a:avLst/>
          </a:prstGeom>
          <a:solidFill>
            <a:srgbClr val="FFFFFF">
              <a:shade val="85000"/>
            </a:srgbClr>
          </a:solidFill>
          <a:ln w="1905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65735704"/>
      </p:ext>
    </p:extLst>
  </p:cSld>
  <p:clrMapOvr>
    <a:masterClrMapping/>
  </p:clrMapOvr>
  <p:timing>
    <p:tnLst>
      <p:par>
        <p:cTn id="1" dur="indefinite" restart="never" nodeType="tmRoot"/>
      </p:par>
    </p:tnLst>
  </p:timing>
</p:sld>
</file>

<file path=ppt/theme/theme1.xml><?xml version="1.0" encoding="utf-8"?>
<a:theme xmlns:a="http://schemas.openxmlformats.org/drawingml/2006/main" name="sharkfe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sharkfest</Template>
  <TotalTime>5818</TotalTime>
  <Words>6235</Words>
  <Application>Microsoft Office PowerPoint</Application>
  <PresentationFormat>On-screen Show (4:3)</PresentationFormat>
  <Paragraphs>1371</Paragraphs>
  <Slides>100</Slides>
  <Notes>2</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sharkfest</vt:lpstr>
      <vt:lpstr>Why is crypto so hard to get right?</vt:lpstr>
      <vt:lpstr>About me</vt:lpstr>
      <vt:lpstr>Quick agenda</vt:lpstr>
      <vt:lpstr>Why am I doing this?</vt:lpstr>
      <vt:lpstr>Why am I doing this?</vt:lpstr>
      <vt:lpstr>Why am I doing this?</vt:lpstr>
      <vt:lpstr>Why am I doing this?</vt:lpstr>
      <vt:lpstr>History of crypto</vt:lpstr>
      <vt:lpstr>c. 75 BC: Caesar cipher</vt:lpstr>
      <vt:lpstr>Caesar – World War II: No developments</vt:lpstr>
      <vt:lpstr>World War II: Enigma Machine</vt:lpstr>
      <vt:lpstr>Let’s get more modern</vt:lpstr>
      <vt:lpstr>1970s: DES was invented!</vt:lpstr>
      <vt:lpstr>Still 1970s: Along came DH and RSA</vt:lpstr>
      <vt:lpstr>1990s: Certification Authorities</vt:lpstr>
      <vt:lpstr>1990s: WEP</vt:lpstr>
      <vt:lpstr>2008: github (and other “Web 2.0” stuff)</vt:lpstr>
      <vt:lpstr>Point?</vt:lpstr>
      <vt:lpstr>Important concepts</vt:lpstr>
      <vt:lpstr>Encryption</vt:lpstr>
      <vt:lpstr>Encryption: Block cipher</vt:lpstr>
      <vt:lpstr>Encryption: Block cipher modes of operation – ECB</vt:lpstr>
      <vt:lpstr>Encryption: Block cipher modes of operation – CBC</vt:lpstr>
      <vt:lpstr>Initialization vectors: IVs</vt:lpstr>
      <vt:lpstr>Hashing</vt:lpstr>
      <vt:lpstr>Attacks</vt:lpstr>
      <vt:lpstr>Key re-use in block ciphers</vt:lpstr>
      <vt:lpstr>Key re-use in block ciphers</vt:lpstr>
      <vt:lpstr>Key re-use in block ciphers: When does this work?</vt:lpstr>
      <vt:lpstr>Key re-use in block ciphers – the setup</vt:lpstr>
      <vt:lpstr>Key re-use in block ciphers: example [1]</vt:lpstr>
      <vt:lpstr>Key re-use in block ciphers: example [2]</vt:lpstr>
      <vt:lpstr>Key re-use in block ciphers: example [3]</vt:lpstr>
      <vt:lpstr>Key re-use in block ciphers: example [4]</vt:lpstr>
      <vt:lpstr>Key re-use in block ciphers: example [5]</vt:lpstr>
      <vt:lpstr>Key re-use in block ciphers: What’s going on?</vt:lpstr>
      <vt:lpstr>Key re-use in block ciphers: A tool!</vt:lpstr>
      <vt:lpstr>Preventing key re-use in block ciphers</vt:lpstr>
      <vt:lpstr>Hash length extension attacks</vt:lpstr>
      <vt:lpstr>Hash length extension attacks</vt:lpstr>
      <vt:lpstr>Hash length extension: the setup</vt:lpstr>
      <vt:lpstr>How hashing works…</vt:lpstr>
      <vt:lpstr>How hashing works</vt:lpstr>
      <vt:lpstr>How hashing works</vt:lpstr>
      <vt:lpstr>Hash extension: We’re almost there!</vt:lpstr>
      <vt:lpstr>Hash extension: And here we are!</vt:lpstr>
      <vt:lpstr>Hash extension: Applying it</vt:lpstr>
      <vt:lpstr>Hash extension: Applying it</vt:lpstr>
      <vt:lpstr>Hash extension: Applying it</vt:lpstr>
      <vt:lpstr>Hash extension: evil client</vt:lpstr>
      <vt:lpstr>Hash extension: Evil client -&gt; legit server</vt:lpstr>
      <vt:lpstr>Hash extension: Legit server</vt:lpstr>
      <vt:lpstr>Hash extension: A tool!</vt:lpstr>
      <vt:lpstr>That was a lot of material…</vt:lpstr>
      <vt:lpstr>Hash extension: summary</vt:lpstr>
      <vt:lpstr>Hash extension: Defense</vt:lpstr>
      <vt:lpstr>Padding oracles</vt:lpstr>
      <vt:lpstr>Padding oracles</vt:lpstr>
      <vt:lpstr>Padding oracles: Overview</vt:lpstr>
      <vt:lpstr>Padding oracles: Padding</vt:lpstr>
      <vt:lpstr>Padding oracles: Padding</vt:lpstr>
      <vt:lpstr>Padding oracles: CBC mode encryption</vt:lpstr>
      <vt:lpstr>Padding oracles: CBC mode encryption</vt:lpstr>
      <vt:lpstr>Padding oracles: CBC mode decryption</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Introducing: Poracle</vt:lpstr>
      <vt:lpstr>Padding oracles: Prevention</vt:lpstr>
      <vt:lpstr>Almost there!</vt:lpstr>
      <vt:lpstr>Solutions</vt:lpstr>
      <vt:lpstr>Solution #1: don’t give attackers encrypted data</vt:lpstr>
      <vt:lpstr>Or, to put it another way…</vt:lpstr>
      <vt:lpstr>Solution #2: When you give them encrypted data, validate it</vt:lpstr>
      <vt:lpstr>“The cryptographic doom principle”</vt:lpstr>
      <vt:lpstr>Solution #3: Never encrypt data with the same key and IV</vt:lpstr>
      <vt:lpstr>One last ski instructor, then we’re done!</vt:lpstr>
      <vt:lpstr>That’s all!</vt:lpstr>
      <vt:lpstr>Links +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You’re doing it wrong</dc:title>
  <dc:creator>Ron</dc:creator>
  <cp:lastModifiedBy>Ron</cp:lastModifiedBy>
  <cp:revision>602</cp:revision>
  <dcterms:created xsi:type="dcterms:W3CDTF">2013-01-28T21:20:46Z</dcterms:created>
  <dcterms:modified xsi:type="dcterms:W3CDTF">2013-05-30T01:22:31Z</dcterms:modified>
</cp:coreProperties>
</file>